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ropikal" charset="1" panose="00000806000000000000"/>
      <p:regular r:id="rId10"/>
    </p:embeddedFont>
    <p:embeddedFont>
      <p:font typeface="Barlow Condensed" charset="1" panose="00000506000000000000"/>
      <p:regular r:id="rId11"/>
    </p:embeddedFont>
    <p:embeddedFont>
      <p:font typeface="Barlow Condensed Bold" charset="1" panose="00000806000000000000"/>
      <p:regular r:id="rId12"/>
    </p:embeddedFont>
    <p:embeddedFont>
      <p:font typeface="Barlow Condensed Italics" charset="1" panose="00000506000000000000"/>
      <p:regular r:id="rId13"/>
    </p:embeddedFont>
    <p:embeddedFont>
      <p:font typeface="Barlow Condensed Bold Italics" charset="1" panose="00000806000000000000"/>
      <p:regular r:id="rId14"/>
    </p:embeddedFont>
    <p:embeddedFont>
      <p:font typeface="Barlow Condensed Thin" charset="1" panose="00000306000000000000"/>
      <p:regular r:id="rId15"/>
    </p:embeddedFont>
    <p:embeddedFont>
      <p:font typeface="Barlow Condensed Thin Italics" charset="1" panose="00000306000000000000"/>
      <p:regular r:id="rId16"/>
    </p:embeddedFont>
    <p:embeddedFont>
      <p:font typeface="Barlow Condensed Medium" charset="1" panose="00000606000000000000"/>
      <p:regular r:id="rId17"/>
    </p:embeddedFont>
    <p:embeddedFont>
      <p:font typeface="Barlow Condensed Medium Italics" charset="1" panose="00000606000000000000"/>
      <p:regular r:id="rId18"/>
    </p:embeddedFont>
    <p:embeddedFont>
      <p:font typeface="Barlow Condensed Semi-Bold" charset="1" panose="00000706000000000000"/>
      <p:regular r:id="rId19"/>
    </p:embeddedFont>
    <p:embeddedFont>
      <p:font typeface="Barlow Condensed Semi-Bold Italics" charset="1" panose="00000706000000000000"/>
      <p:regular r:id="rId20"/>
    </p:embeddedFont>
    <p:embeddedFont>
      <p:font typeface="Barlow Condensed Heavy" charset="1" panose="00000A06000000000000"/>
      <p:regular r:id="rId21"/>
    </p:embeddedFont>
    <p:embeddedFont>
      <p:font typeface="Barlow Condensed Heavy Italics" charset="1" panose="00000A06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slides/slide1.xml" Type="http://schemas.openxmlformats.org/officeDocument/2006/relationships/slide"/><Relationship Id="rId24" Target="slides/slide2.xml" Type="http://schemas.openxmlformats.org/officeDocument/2006/relationships/slide"/><Relationship Id="rId25" Target="slides/slide3.xml" Type="http://schemas.openxmlformats.org/officeDocument/2006/relationships/slide"/><Relationship Id="rId26" Target="slides/slide4.xml" Type="http://schemas.openxmlformats.org/officeDocument/2006/relationships/slide"/><Relationship Id="rId27" Target="slides/slide5.xml" Type="http://schemas.openxmlformats.org/officeDocument/2006/relationships/slide"/><Relationship Id="rId28" Target="slides/slide6.xml" Type="http://schemas.openxmlformats.org/officeDocument/2006/relationships/slide"/><Relationship Id="rId29" Target="slides/slide7.xml" Type="http://schemas.openxmlformats.org/officeDocument/2006/relationships/slide"/><Relationship Id="rId3" Target="viewProps.xml" Type="http://schemas.openxmlformats.org/officeDocument/2006/relationships/viewProps"/><Relationship Id="rId30" Target="slides/slide8.xml" Type="http://schemas.openxmlformats.org/officeDocument/2006/relationships/slide"/><Relationship Id="rId31" Target="slides/slide9.xml" Type="http://schemas.openxmlformats.org/officeDocument/2006/relationships/slide"/><Relationship Id="rId32" Target="slides/slide10.xml" Type="http://schemas.openxmlformats.org/officeDocument/2006/relationships/slide"/><Relationship Id="rId33" Target="slides/slide11.xml" Type="http://schemas.openxmlformats.org/officeDocument/2006/relationships/slide"/><Relationship Id="rId34" Target="slides/slide12.xml" Type="http://schemas.openxmlformats.org/officeDocument/2006/relationships/slide"/><Relationship Id="rId35" Target="slides/slide13.xml" Type="http://schemas.openxmlformats.org/officeDocument/2006/relationships/slide"/><Relationship Id="rId36" Target="slides/slide14.xml" Type="http://schemas.openxmlformats.org/officeDocument/2006/relationships/slide"/><Relationship Id="rId37" Target="slides/slide15.xml" Type="http://schemas.openxmlformats.org/officeDocument/2006/relationships/slide"/><Relationship Id="rId38" Target="slides/slide16.xml" Type="http://schemas.openxmlformats.org/officeDocument/2006/relationships/slide"/><Relationship Id="rId39" Target="slides/slide17.xml" Type="http://schemas.openxmlformats.org/officeDocument/2006/relationships/slide"/><Relationship Id="rId4" Target="theme/theme1.xml" Type="http://schemas.openxmlformats.org/officeDocument/2006/relationships/theme"/><Relationship Id="rId40" Target="slides/slide18.xml" Type="http://schemas.openxmlformats.org/officeDocument/2006/relationships/slide"/><Relationship Id="rId41" Target="slides/slide19.xml" Type="http://schemas.openxmlformats.org/officeDocument/2006/relationships/slide"/><Relationship Id="rId42" Target="slides/slide20.xml" Type="http://schemas.openxmlformats.org/officeDocument/2006/relationships/slide"/><Relationship Id="rId43" Target="slides/slide21.xml" Type="http://schemas.openxmlformats.org/officeDocument/2006/relationships/slide"/><Relationship Id="rId44" Target="slides/slide2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77.png" Type="http://schemas.openxmlformats.org/officeDocument/2006/relationships/image"/><Relationship Id="rId5" Target="../media/image78.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80.sv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5.png" Type="http://schemas.openxmlformats.org/officeDocument/2006/relationships/image"/><Relationship Id="rId11" Target="../media/image86.svg" Type="http://schemas.openxmlformats.org/officeDocument/2006/relationships/image"/><Relationship Id="rId12" Target="../media/image87.png" Type="http://schemas.openxmlformats.org/officeDocument/2006/relationships/image"/><Relationship Id="rId13" Target="../media/image88.svg" Type="http://schemas.openxmlformats.org/officeDocument/2006/relationships/image"/><Relationship Id="rId14" Target="../media/image89.png" Type="http://schemas.openxmlformats.org/officeDocument/2006/relationships/image"/><Relationship Id="rId15" Target="../media/image90.svg" Type="http://schemas.openxmlformats.org/officeDocument/2006/relationships/image"/><Relationship Id="rId16" Target="../media/image91.png" Type="http://schemas.openxmlformats.org/officeDocument/2006/relationships/image"/><Relationship Id="rId17" Target="../media/image92.svg" Type="http://schemas.openxmlformats.org/officeDocument/2006/relationships/image"/><Relationship Id="rId18" Target="../media/image69.png" Type="http://schemas.openxmlformats.org/officeDocument/2006/relationships/image"/><Relationship Id="rId19" Target="../media/image70.svg" Type="http://schemas.openxmlformats.org/officeDocument/2006/relationships/image"/><Relationship Id="rId2" Target="../media/image61.png" Type="http://schemas.openxmlformats.org/officeDocument/2006/relationships/image"/><Relationship Id="rId20" Target="../media/image93.png" Type="http://schemas.openxmlformats.org/officeDocument/2006/relationships/image"/><Relationship Id="rId21" Target="../media/image94.svg" Type="http://schemas.openxmlformats.org/officeDocument/2006/relationships/image"/><Relationship Id="rId22" Target="../media/image55.png" Type="http://schemas.openxmlformats.org/officeDocument/2006/relationships/image"/><Relationship Id="rId23" Target="../media/image56.svg" Type="http://schemas.openxmlformats.org/officeDocument/2006/relationships/image"/><Relationship Id="rId24" Target="../media/image23.png" Type="http://schemas.openxmlformats.org/officeDocument/2006/relationships/image"/><Relationship Id="rId25" Target="../media/image24.svg" Type="http://schemas.openxmlformats.org/officeDocument/2006/relationships/image"/><Relationship Id="rId26" Target="../media/image95.png" Type="http://schemas.openxmlformats.org/officeDocument/2006/relationships/image"/><Relationship Id="rId27" Target="../media/image96.svg" Type="http://schemas.openxmlformats.org/officeDocument/2006/relationships/image"/><Relationship Id="rId28" Target="../media/image97.png" Type="http://schemas.openxmlformats.org/officeDocument/2006/relationships/image"/><Relationship Id="rId29" Target="../media/image98.svg" Type="http://schemas.openxmlformats.org/officeDocument/2006/relationships/image"/><Relationship Id="rId3" Target="../media/image62.svg" Type="http://schemas.openxmlformats.org/officeDocument/2006/relationships/image"/><Relationship Id="rId30" Target="../media/image99.png" Type="http://schemas.openxmlformats.org/officeDocument/2006/relationships/image"/><Relationship Id="rId31" Target="../media/image100.svg" Type="http://schemas.openxmlformats.org/officeDocument/2006/relationships/image"/><Relationship Id="rId32" Target="../media/image101.png" Type="http://schemas.openxmlformats.org/officeDocument/2006/relationships/image"/><Relationship Id="rId33" Target="../media/image102.svg" Type="http://schemas.openxmlformats.org/officeDocument/2006/relationships/image"/><Relationship Id="rId34" Target="../media/image19.png" Type="http://schemas.openxmlformats.org/officeDocument/2006/relationships/image"/><Relationship Id="rId35" Target="../media/image20.svg" Type="http://schemas.openxmlformats.org/officeDocument/2006/relationships/image"/><Relationship Id="rId36" Target="../media/image103.png" Type="http://schemas.openxmlformats.org/officeDocument/2006/relationships/image"/><Relationship Id="rId37" Target="../media/image104.svg" Type="http://schemas.openxmlformats.org/officeDocument/2006/relationships/image"/><Relationship Id="rId38" Target="../media/image105.png" Type="http://schemas.openxmlformats.org/officeDocument/2006/relationships/image"/><Relationship Id="rId39" Target="../media/image106.svg" Type="http://schemas.openxmlformats.org/officeDocument/2006/relationships/image"/><Relationship Id="rId4" Target="../media/image63.png" Type="http://schemas.openxmlformats.org/officeDocument/2006/relationships/image"/><Relationship Id="rId40" Target="../media/image107.png" Type="http://schemas.openxmlformats.org/officeDocument/2006/relationships/image"/><Relationship Id="rId41" Target="../media/image108.svg" Type="http://schemas.openxmlformats.org/officeDocument/2006/relationships/image"/><Relationship Id="rId42" Target="../media/image81.png" Type="http://schemas.openxmlformats.org/officeDocument/2006/relationships/image"/><Relationship Id="rId43" Target="../media/image82.svg" Type="http://schemas.openxmlformats.org/officeDocument/2006/relationships/image"/><Relationship Id="rId44" Target="../media/image73.png" Type="http://schemas.openxmlformats.org/officeDocument/2006/relationships/image"/><Relationship Id="rId45" Target="../media/image74.svg" Type="http://schemas.openxmlformats.org/officeDocument/2006/relationships/image"/><Relationship Id="rId46" Target="../media/image109.png" Type="http://schemas.openxmlformats.org/officeDocument/2006/relationships/image"/><Relationship Id="rId47" Target="../media/image110.svg" Type="http://schemas.openxmlformats.org/officeDocument/2006/relationships/image"/><Relationship Id="rId48" Target="../media/image111.png" Type="http://schemas.openxmlformats.org/officeDocument/2006/relationships/image"/><Relationship Id="rId49" Target="../media/image112.svg" Type="http://schemas.openxmlformats.org/officeDocument/2006/relationships/image"/><Relationship Id="rId5" Target="../media/image64.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83.png" Type="http://schemas.openxmlformats.org/officeDocument/2006/relationships/image"/><Relationship Id="rId9" Target="../media/image84.sv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png" Type="http://schemas.openxmlformats.org/officeDocument/2006/relationships/image"/><Relationship Id="rId11" Target="../media/image82.svg" Type="http://schemas.openxmlformats.org/officeDocument/2006/relationships/image"/><Relationship Id="rId12" Target="../media/image63.png" Type="http://schemas.openxmlformats.org/officeDocument/2006/relationships/image"/><Relationship Id="rId13" Target="../media/image64.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16" Target="../media/image113.png" Type="http://schemas.openxmlformats.org/officeDocument/2006/relationships/image"/><Relationship Id="rId17" Target="../media/image114.svg" Type="http://schemas.openxmlformats.org/officeDocument/2006/relationships/image"/><Relationship Id="rId18" Target="../media/image115.png" Type="http://schemas.openxmlformats.org/officeDocument/2006/relationships/image"/><Relationship Id="rId19" Target="../media/image116.svg" Type="http://schemas.openxmlformats.org/officeDocument/2006/relationships/image"/><Relationship Id="rId2" Target="../media/image19.png" Type="http://schemas.openxmlformats.org/officeDocument/2006/relationships/image"/><Relationship Id="rId20" Target="../media/image11.png" Type="http://schemas.openxmlformats.org/officeDocument/2006/relationships/image"/><Relationship Id="rId21" Target="../media/image12.svg" Type="http://schemas.openxmlformats.org/officeDocument/2006/relationships/image"/><Relationship Id="rId3" Target="../media/image20.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sv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11" Target="../media/image44.svg" Type="http://schemas.openxmlformats.org/officeDocument/2006/relationships/image"/><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3586299" y="4350083"/>
            <a:ext cx="11115403" cy="1062907"/>
            <a:chOff x="0" y="0"/>
            <a:chExt cx="29222373" cy="2794381"/>
          </a:xfrm>
        </p:grpSpPr>
        <p:sp>
          <p:nvSpPr>
            <p:cNvPr name="Freeform 3" id="3"/>
            <p:cNvSpPr/>
            <p:nvPr/>
          </p:nvSpPr>
          <p:spPr>
            <a:xfrm flipH="false" flipV="false" rot="0">
              <a:off x="-19558" y="-6477"/>
              <a:ext cx="29261233" cy="2814701"/>
            </a:xfrm>
            <a:custGeom>
              <a:avLst/>
              <a:gdLst/>
              <a:ahLst/>
              <a:cxnLst/>
              <a:rect r="r" b="b" t="t" l="l"/>
              <a:pathLst>
                <a:path h="2814701" w="29261233">
                  <a:moveTo>
                    <a:pt x="29232531" y="1495171"/>
                  </a:moveTo>
                  <a:cubicBezTo>
                    <a:pt x="29218055" y="1606931"/>
                    <a:pt x="29190497" y="1719834"/>
                    <a:pt x="29146301" y="1823720"/>
                  </a:cubicBezTo>
                  <a:cubicBezTo>
                    <a:pt x="29113661" y="1900301"/>
                    <a:pt x="29068576" y="1971675"/>
                    <a:pt x="29022981" y="2041144"/>
                  </a:cubicBezTo>
                  <a:cubicBezTo>
                    <a:pt x="28923670" y="2192655"/>
                    <a:pt x="28815720" y="2353691"/>
                    <a:pt x="28670429" y="2464816"/>
                  </a:cubicBezTo>
                  <a:cubicBezTo>
                    <a:pt x="28486915" y="2605024"/>
                    <a:pt x="28257679" y="2672461"/>
                    <a:pt x="28032254" y="2706497"/>
                  </a:cubicBezTo>
                  <a:cubicBezTo>
                    <a:pt x="27770890" y="2745994"/>
                    <a:pt x="27506221" y="2743073"/>
                    <a:pt x="27242569" y="2749042"/>
                  </a:cubicBezTo>
                  <a:cubicBezTo>
                    <a:pt x="26972059" y="2755265"/>
                    <a:pt x="26701929" y="2771140"/>
                    <a:pt x="26431803" y="2785745"/>
                  </a:cubicBezTo>
                  <a:cubicBezTo>
                    <a:pt x="2582291" y="2814701"/>
                    <a:pt x="1825117" y="2805303"/>
                    <a:pt x="1292479" y="2735072"/>
                  </a:cubicBezTo>
                  <a:cubicBezTo>
                    <a:pt x="841502" y="2675636"/>
                    <a:pt x="587502" y="2565273"/>
                    <a:pt x="286639" y="2203450"/>
                  </a:cubicBezTo>
                  <a:cubicBezTo>
                    <a:pt x="151130" y="2040509"/>
                    <a:pt x="54610" y="1844040"/>
                    <a:pt x="28702" y="1632458"/>
                  </a:cubicBezTo>
                  <a:cubicBezTo>
                    <a:pt x="0" y="139827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5092829" y="7620"/>
                  </a:cubicBezTo>
                  <a:cubicBezTo>
                    <a:pt x="26564136" y="0"/>
                    <a:pt x="26889636" y="39624"/>
                    <a:pt x="27165482" y="32004"/>
                  </a:cubicBezTo>
                  <a:cubicBezTo>
                    <a:pt x="27429131" y="24765"/>
                    <a:pt x="27773938" y="42672"/>
                    <a:pt x="28036573" y="72771"/>
                  </a:cubicBezTo>
                  <a:cubicBezTo>
                    <a:pt x="28471676" y="122428"/>
                    <a:pt x="28718690" y="161163"/>
                    <a:pt x="28969769" y="540258"/>
                  </a:cubicBezTo>
                  <a:cubicBezTo>
                    <a:pt x="29033778" y="638302"/>
                    <a:pt x="29091055" y="740664"/>
                    <a:pt x="29136776" y="848614"/>
                  </a:cubicBezTo>
                  <a:cubicBezTo>
                    <a:pt x="29223006" y="1052957"/>
                    <a:pt x="29261234" y="1273937"/>
                    <a:pt x="29232531" y="1495171"/>
                  </a:cubicBezTo>
                  <a:close/>
                </a:path>
              </a:pathLst>
            </a:custGeom>
            <a:solidFill>
              <a:srgbClr val="FFF5E8"/>
            </a:solidFill>
          </p:spPr>
        </p:sp>
      </p:grpSp>
      <p:sp>
        <p:nvSpPr>
          <p:cNvPr name="Freeform 4" id="4"/>
          <p:cNvSpPr/>
          <p:nvPr/>
        </p:nvSpPr>
        <p:spPr>
          <a:xfrm flipH="false" flipV="false" rot="0">
            <a:off x="11993949" y="6715154"/>
            <a:ext cx="3459327" cy="2069307"/>
          </a:xfrm>
          <a:custGeom>
            <a:avLst/>
            <a:gdLst/>
            <a:ahLst/>
            <a:cxnLst/>
            <a:rect r="r" b="b" t="t" l="l"/>
            <a:pathLst>
              <a:path h="2069307" w="3459327">
                <a:moveTo>
                  <a:pt x="0" y="0"/>
                </a:moveTo>
                <a:lnTo>
                  <a:pt x="3459328" y="0"/>
                </a:lnTo>
                <a:lnTo>
                  <a:pt x="3459328" y="2069307"/>
                </a:lnTo>
                <a:lnTo>
                  <a:pt x="0" y="2069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427108" y="5934449"/>
            <a:ext cx="3858805" cy="3233872"/>
          </a:xfrm>
          <a:custGeom>
            <a:avLst/>
            <a:gdLst/>
            <a:ahLst/>
            <a:cxnLst/>
            <a:rect r="r" b="b" t="t" l="l"/>
            <a:pathLst>
              <a:path h="3233872" w="3858805">
                <a:moveTo>
                  <a:pt x="0" y="0"/>
                </a:moveTo>
                <a:lnTo>
                  <a:pt x="3858805" y="0"/>
                </a:lnTo>
                <a:lnTo>
                  <a:pt x="3858805" y="3233872"/>
                </a:lnTo>
                <a:lnTo>
                  <a:pt x="0" y="3233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167810" y="6106434"/>
            <a:ext cx="3814671" cy="2889902"/>
          </a:xfrm>
          <a:custGeom>
            <a:avLst/>
            <a:gdLst/>
            <a:ahLst/>
            <a:cxnLst/>
            <a:rect r="r" b="b" t="t" l="l"/>
            <a:pathLst>
              <a:path h="2889902" w="3814671">
                <a:moveTo>
                  <a:pt x="0" y="0"/>
                </a:moveTo>
                <a:lnTo>
                  <a:pt x="3814671" y="0"/>
                </a:lnTo>
                <a:lnTo>
                  <a:pt x="3814671" y="2889902"/>
                </a:lnTo>
                <a:lnTo>
                  <a:pt x="0" y="28899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814019" y="4463415"/>
            <a:ext cx="10659961" cy="688894"/>
          </a:xfrm>
          <a:prstGeom prst="rect">
            <a:avLst/>
          </a:prstGeom>
        </p:spPr>
        <p:txBody>
          <a:bodyPr anchor="t" rtlCol="false" tIns="0" lIns="0" bIns="0" rIns="0">
            <a:spAutoFit/>
          </a:bodyPr>
          <a:lstStyle/>
          <a:p>
            <a:pPr algn="ctr" marL="0" indent="0" lvl="0">
              <a:lnSpc>
                <a:spcPts val="5599"/>
              </a:lnSpc>
              <a:spcBef>
                <a:spcPct val="0"/>
              </a:spcBef>
            </a:pPr>
            <a:r>
              <a:rPr lang="en-US" sz="3999">
                <a:solidFill>
                  <a:srgbClr val="512F1C"/>
                </a:solidFill>
                <a:latin typeface="Barlow Condensed"/>
              </a:rPr>
              <a:t>with the use of</a:t>
            </a:r>
            <a:r>
              <a:rPr lang="en-US" sz="3999" strike="noStrike" u="none">
                <a:solidFill>
                  <a:srgbClr val="512F1C"/>
                </a:solidFill>
                <a:latin typeface="Barlow Condensed"/>
              </a:rPr>
              <a:t> reading strategies </a:t>
            </a:r>
          </a:p>
        </p:txBody>
      </p:sp>
      <p:sp>
        <p:nvSpPr>
          <p:cNvPr name="TextBox 8" id="8"/>
          <p:cNvSpPr txBox="true"/>
          <p:nvPr/>
        </p:nvSpPr>
        <p:spPr>
          <a:xfrm rot="0">
            <a:off x="2044100" y="1117086"/>
            <a:ext cx="14199800" cy="3032793"/>
          </a:xfrm>
          <a:prstGeom prst="rect">
            <a:avLst/>
          </a:prstGeom>
        </p:spPr>
        <p:txBody>
          <a:bodyPr anchor="t" rtlCol="false" tIns="0" lIns="0" bIns="0" rIns="0">
            <a:spAutoFit/>
          </a:bodyPr>
          <a:lstStyle/>
          <a:p>
            <a:pPr algn="ctr" marL="0" indent="0" lvl="0">
              <a:lnSpc>
                <a:spcPts val="10653"/>
              </a:lnSpc>
            </a:pPr>
            <a:r>
              <a:rPr lang="en-US" sz="10653">
                <a:solidFill>
                  <a:srgbClr val="512F1C"/>
                </a:solidFill>
                <a:latin typeface="Tropikal"/>
              </a:rPr>
              <a:t> FINDING KEY INFORMATION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grpSp>
        <p:nvGrpSpPr>
          <p:cNvPr name="Group 4" id="4"/>
          <p:cNvGrpSpPr/>
          <p:nvPr/>
        </p:nvGrpSpPr>
        <p:grpSpPr>
          <a:xfrm rot="0">
            <a:off x="768129" y="2208107"/>
            <a:ext cx="6776694" cy="6148149"/>
            <a:chOff x="0" y="0"/>
            <a:chExt cx="9035592" cy="8197532"/>
          </a:xfrm>
        </p:grpSpPr>
        <p:sp>
          <p:nvSpPr>
            <p:cNvPr name="TextBox 5" id="5"/>
            <p:cNvSpPr txBox="true"/>
            <p:nvPr/>
          </p:nvSpPr>
          <p:spPr>
            <a:xfrm rot="0">
              <a:off x="750017" y="4987751"/>
              <a:ext cx="7535558" cy="3209781"/>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512F1C"/>
                  </a:solidFill>
                  <a:latin typeface="Barlow Condensed"/>
                </a:rPr>
                <a:t>These are the question words we need while reading. They help us note, recall, and even write key information.</a:t>
              </a:r>
            </a:p>
          </p:txBody>
        </p:sp>
        <p:sp>
          <p:nvSpPr>
            <p:cNvPr name="TextBox 6" id="6"/>
            <p:cNvSpPr txBox="true"/>
            <p:nvPr/>
          </p:nvSpPr>
          <p:spPr>
            <a:xfrm rot="0">
              <a:off x="0" y="-47625"/>
              <a:ext cx="9035592" cy="4477914"/>
            </a:xfrm>
            <a:prstGeom prst="rect">
              <a:avLst/>
            </a:prstGeom>
          </p:spPr>
          <p:txBody>
            <a:bodyPr anchor="t" rtlCol="false" tIns="0" lIns="0" bIns="0" rIns="0">
              <a:spAutoFit/>
            </a:bodyPr>
            <a:lstStyle/>
            <a:p>
              <a:pPr algn="ctr">
                <a:lnSpc>
                  <a:spcPts val="8200"/>
                </a:lnSpc>
              </a:pPr>
              <a:r>
                <a:rPr lang="en-US" sz="8200" spc="-246">
                  <a:solidFill>
                    <a:srgbClr val="512F1C"/>
                  </a:solidFill>
                  <a:latin typeface="Tropikal"/>
                </a:rPr>
                <a:t>Do you remember the </a:t>
              </a:r>
            </a:p>
            <a:p>
              <a:pPr algn="ctr" marL="0" indent="0" lvl="0">
                <a:lnSpc>
                  <a:spcPts val="8200"/>
                </a:lnSpc>
              </a:pPr>
              <a:r>
                <a:rPr lang="en-US" sz="8200" spc="-246">
                  <a:solidFill>
                    <a:srgbClr val="512F1C"/>
                  </a:solidFill>
                  <a:latin typeface="Tropikal"/>
                </a:rPr>
                <a:t>5 Ws and 1 H?</a:t>
              </a:r>
            </a:p>
          </p:txBody>
        </p:sp>
      </p:grpSp>
      <p:sp>
        <p:nvSpPr>
          <p:cNvPr name="TextBox 7" id="7"/>
          <p:cNvSpPr txBox="true"/>
          <p:nvPr/>
        </p:nvSpPr>
        <p:spPr>
          <a:xfrm rot="0">
            <a:off x="10654795" y="2083381"/>
            <a:ext cx="1643232" cy="983266"/>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WHO</a:t>
            </a:r>
          </a:p>
        </p:txBody>
      </p:sp>
      <p:sp>
        <p:nvSpPr>
          <p:cNvPr name="TextBox 8" id="8"/>
          <p:cNvSpPr txBox="true"/>
          <p:nvPr/>
        </p:nvSpPr>
        <p:spPr>
          <a:xfrm rot="0">
            <a:off x="10654795" y="3722542"/>
            <a:ext cx="2269404" cy="983266"/>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WHAT</a:t>
            </a:r>
          </a:p>
        </p:txBody>
      </p:sp>
      <p:sp>
        <p:nvSpPr>
          <p:cNvPr name="TextBox 9" id="9"/>
          <p:cNvSpPr txBox="true"/>
          <p:nvPr/>
        </p:nvSpPr>
        <p:spPr>
          <a:xfrm rot="0">
            <a:off x="10654795" y="5363032"/>
            <a:ext cx="2269404" cy="983266"/>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WHERE</a:t>
            </a:r>
          </a:p>
        </p:txBody>
      </p:sp>
      <p:sp>
        <p:nvSpPr>
          <p:cNvPr name="TextBox 10" id="10"/>
          <p:cNvSpPr txBox="true"/>
          <p:nvPr/>
        </p:nvSpPr>
        <p:spPr>
          <a:xfrm rot="0">
            <a:off x="14143464" y="2083381"/>
            <a:ext cx="2269404" cy="983266"/>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WHEN</a:t>
            </a:r>
          </a:p>
        </p:txBody>
      </p:sp>
      <p:sp>
        <p:nvSpPr>
          <p:cNvPr name="TextBox 11" id="11"/>
          <p:cNvSpPr txBox="true"/>
          <p:nvPr/>
        </p:nvSpPr>
        <p:spPr>
          <a:xfrm rot="0">
            <a:off x="14389459" y="3688536"/>
            <a:ext cx="2269404" cy="983266"/>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WHY</a:t>
            </a:r>
          </a:p>
        </p:txBody>
      </p:sp>
      <p:sp>
        <p:nvSpPr>
          <p:cNvPr name="TextBox 12" id="12"/>
          <p:cNvSpPr txBox="true"/>
          <p:nvPr/>
        </p:nvSpPr>
        <p:spPr>
          <a:xfrm rot="0">
            <a:off x="14389459" y="5363032"/>
            <a:ext cx="2269404" cy="983204"/>
          </a:xfrm>
          <a:prstGeom prst="rect">
            <a:avLst/>
          </a:prstGeom>
        </p:spPr>
        <p:txBody>
          <a:bodyPr anchor="t" rtlCol="false" tIns="0" lIns="0" bIns="0" rIns="0">
            <a:spAutoFit/>
          </a:bodyPr>
          <a:lstStyle/>
          <a:p>
            <a:pPr algn="l" marL="0" indent="0" lvl="1">
              <a:lnSpc>
                <a:spcPts val="7824"/>
              </a:lnSpc>
              <a:spcBef>
                <a:spcPct val="0"/>
              </a:spcBef>
            </a:pPr>
            <a:r>
              <a:rPr lang="en-US" sz="6520">
                <a:solidFill>
                  <a:srgbClr val="FFF5E8"/>
                </a:solidFill>
                <a:latin typeface="Barlow Condensed Bold"/>
              </a:rPr>
              <a:t>HOW</a:t>
            </a:r>
          </a:p>
        </p:txBody>
      </p:sp>
      <p:sp>
        <p:nvSpPr>
          <p:cNvPr name="TextBox 13" id="13"/>
          <p:cNvSpPr txBox="true"/>
          <p:nvPr/>
        </p:nvSpPr>
        <p:spPr>
          <a:xfrm rot="0">
            <a:off x="9698983" y="7162314"/>
            <a:ext cx="7161914" cy="1209621"/>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512F1C"/>
                </a:solidFill>
                <a:latin typeface="Barlow Condensed Bold"/>
              </a:rPr>
              <a:t>Ask a question about the reading passage using one of these words.</a:t>
            </a:r>
          </a:p>
        </p:txBody>
      </p:sp>
      <p:sp>
        <p:nvSpPr>
          <p:cNvPr name="Freeform 14" id="14"/>
          <p:cNvSpPr/>
          <p:nvPr/>
        </p:nvSpPr>
        <p:spPr>
          <a:xfrm flipH="false" flipV="false" rot="-713330">
            <a:off x="7334491" y="2002565"/>
            <a:ext cx="2039906" cy="1144897"/>
          </a:xfrm>
          <a:custGeom>
            <a:avLst/>
            <a:gdLst/>
            <a:ahLst/>
            <a:cxnLst/>
            <a:rect r="r" b="b" t="t" l="l"/>
            <a:pathLst>
              <a:path h="1144897" w="2039906">
                <a:moveTo>
                  <a:pt x="0" y="0"/>
                </a:moveTo>
                <a:lnTo>
                  <a:pt x="2039906" y="0"/>
                </a:lnTo>
                <a:lnTo>
                  <a:pt x="2039906" y="1144898"/>
                </a:lnTo>
                <a:lnTo>
                  <a:pt x="0" y="11448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r"/>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sp>
        <p:nvSpPr>
          <p:cNvPr name="Freeform 2" id="2"/>
          <p:cNvSpPr/>
          <p:nvPr/>
        </p:nvSpPr>
        <p:spPr>
          <a:xfrm flipH="false" flipV="false" rot="0">
            <a:off x="-2005017" y="3409652"/>
            <a:ext cx="22661247" cy="9269210"/>
          </a:xfrm>
          <a:custGeom>
            <a:avLst/>
            <a:gdLst/>
            <a:ahLst/>
            <a:cxnLst/>
            <a:rect r="r" b="b" t="t" l="l"/>
            <a:pathLst>
              <a:path h="9269210" w="22661247">
                <a:moveTo>
                  <a:pt x="0" y="0"/>
                </a:moveTo>
                <a:lnTo>
                  <a:pt x="22661247" y="0"/>
                </a:lnTo>
                <a:lnTo>
                  <a:pt x="22661247" y="9269210"/>
                </a:lnTo>
                <a:lnTo>
                  <a:pt x="0" y="9269210"/>
                </a:lnTo>
                <a:lnTo>
                  <a:pt x="0" y="0"/>
                </a:lnTo>
                <a:close/>
              </a:path>
            </a:pathLst>
          </a:custGeom>
          <a:blipFill>
            <a:blip r:embed="rId2">
              <a:extLst>
                <a:ext uri="{96DAC541-7B7A-43D3-8B79-37D633B846F1}">
                  <asvg:svgBlip xmlns:asvg="http://schemas.microsoft.com/office/drawing/2016/SVG/main" r:embed="rId3"/>
                </a:ext>
              </a:extLst>
            </a:blip>
            <a:stretch>
              <a:fillRect l="0" t="0" r="0" b="-81525"/>
            </a:stretch>
          </a:blipFill>
        </p:spPr>
      </p:sp>
      <p:grpSp>
        <p:nvGrpSpPr>
          <p:cNvPr name="Group 3" id="3"/>
          <p:cNvGrpSpPr/>
          <p:nvPr/>
        </p:nvGrpSpPr>
        <p:grpSpPr>
          <a:xfrm rot="0">
            <a:off x="4410320" y="1028700"/>
            <a:ext cx="9830573" cy="763167"/>
            <a:chOff x="0" y="0"/>
            <a:chExt cx="13107431" cy="1017556"/>
          </a:xfrm>
        </p:grpSpPr>
        <p:grpSp>
          <p:nvGrpSpPr>
            <p:cNvPr name="Group 4" id="4"/>
            <p:cNvGrpSpPr/>
            <p:nvPr/>
          </p:nvGrpSpPr>
          <p:grpSpPr>
            <a:xfrm rot="0">
              <a:off x="0" y="0"/>
              <a:ext cx="13107431" cy="1017556"/>
              <a:chOff x="0" y="0"/>
              <a:chExt cx="35995220" cy="2794381"/>
            </a:xfrm>
          </p:grpSpPr>
          <p:sp>
            <p:nvSpPr>
              <p:cNvPr name="Freeform 5" id="5"/>
              <p:cNvSpPr/>
              <p:nvPr/>
            </p:nvSpPr>
            <p:spPr>
              <a:xfrm flipH="false" flipV="false" rot="0">
                <a:off x="-19558" y="-6477"/>
                <a:ext cx="36034082" cy="2814701"/>
              </a:xfrm>
              <a:custGeom>
                <a:avLst/>
                <a:gdLst/>
                <a:ahLst/>
                <a:cxnLst/>
                <a:rect r="r" b="b" t="t" l="l"/>
                <a:pathLst>
                  <a:path h="2814701" w="36034082">
                    <a:moveTo>
                      <a:pt x="36005380" y="1495171"/>
                    </a:moveTo>
                    <a:cubicBezTo>
                      <a:pt x="35990900" y="1606931"/>
                      <a:pt x="35963342" y="1719834"/>
                      <a:pt x="35919147" y="1823720"/>
                    </a:cubicBezTo>
                    <a:cubicBezTo>
                      <a:pt x="35886507" y="1900301"/>
                      <a:pt x="35841424" y="1971675"/>
                      <a:pt x="35795830" y="2041144"/>
                    </a:cubicBezTo>
                    <a:cubicBezTo>
                      <a:pt x="35696515" y="2192655"/>
                      <a:pt x="35588565" y="2353691"/>
                      <a:pt x="35443278" y="2464816"/>
                    </a:cubicBezTo>
                    <a:cubicBezTo>
                      <a:pt x="35259764" y="2605024"/>
                      <a:pt x="35030528" y="2672461"/>
                      <a:pt x="34805103" y="2706497"/>
                    </a:cubicBezTo>
                    <a:cubicBezTo>
                      <a:pt x="34543736" y="2745994"/>
                      <a:pt x="34279070" y="2743073"/>
                      <a:pt x="34015418" y="2749042"/>
                    </a:cubicBezTo>
                    <a:cubicBezTo>
                      <a:pt x="33744907" y="2755265"/>
                      <a:pt x="33474778" y="2771140"/>
                      <a:pt x="33204649" y="2785745"/>
                    </a:cubicBezTo>
                    <a:cubicBezTo>
                      <a:pt x="2582291" y="2814701"/>
                      <a:pt x="1825117" y="2805303"/>
                      <a:pt x="1292479" y="2735072"/>
                    </a:cubicBezTo>
                    <a:cubicBezTo>
                      <a:pt x="841502" y="2675636"/>
                      <a:pt x="587502" y="2565273"/>
                      <a:pt x="286639" y="2203450"/>
                    </a:cubicBezTo>
                    <a:cubicBezTo>
                      <a:pt x="151130" y="2040509"/>
                      <a:pt x="54610" y="1844040"/>
                      <a:pt x="28702" y="1632458"/>
                    </a:cubicBezTo>
                    <a:cubicBezTo>
                      <a:pt x="0" y="139827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8613465" y="7620"/>
                    </a:cubicBezTo>
                    <a:cubicBezTo>
                      <a:pt x="33336982" y="0"/>
                      <a:pt x="33662484" y="39624"/>
                      <a:pt x="33938328" y="32004"/>
                    </a:cubicBezTo>
                    <a:cubicBezTo>
                      <a:pt x="34201980" y="24765"/>
                      <a:pt x="34546784" y="42672"/>
                      <a:pt x="34809422" y="72771"/>
                    </a:cubicBezTo>
                    <a:cubicBezTo>
                      <a:pt x="35244524" y="122428"/>
                      <a:pt x="35491539" y="161163"/>
                      <a:pt x="35742618" y="540258"/>
                    </a:cubicBezTo>
                    <a:cubicBezTo>
                      <a:pt x="35806626" y="638302"/>
                      <a:pt x="35863903" y="740664"/>
                      <a:pt x="35909622" y="848614"/>
                    </a:cubicBezTo>
                    <a:cubicBezTo>
                      <a:pt x="35995855" y="1052957"/>
                      <a:pt x="36034082" y="1273937"/>
                      <a:pt x="36005380" y="1495171"/>
                    </a:cubicBezTo>
                    <a:close/>
                  </a:path>
                </a:pathLst>
              </a:custGeom>
              <a:solidFill>
                <a:srgbClr val="FFF5E8"/>
              </a:solidFill>
            </p:spPr>
          </p:sp>
        </p:grpSp>
        <p:sp>
          <p:nvSpPr>
            <p:cNvPr name="TextBox 6" id="6"/>
            <p:cNvSpPr txBox="true"/>
            <p:nvPr/>
          </p:nvSpPr>
          <p:spPr>
            <a:xfrm rot="0">
              <a:off x="1174607" y="73822"/>
              <a:ext cx="10758217" cy="784188"/>
            </a:xfrm>
            <a:prstGeom prst="rect">
              <a:avLst/>
            </a:prstGeom>
          </p:spPr>
          <p:txBody>
            <a:bodyPr anchor="t" rtlCol="false" tIns="0" lIns="0" bIns="0" rIns="0">
              <a:spAutoFit/>
            </a:bodyPr>
            <a:lstStyle/>
            <a:p>
              <a:pPr algn="ctr" marL="0" indent="0" lvl="0">
                <a:lnSpc>
                  <a:spcPts val="4199"/>
                </a:lnSpc>
                <a:spcBef>
                  <a:spcPct val="0"/>
                </a:spcBef>
              </a:pPr>
              <a:r>
                <a:rPr lang="en-US" sz="3499" spc="174" strike="noStrike" u="none">
                  <a:solidFill>
                    <a:srgbClr val="512F1C"/>
                  </a:solidFill>
                  <a:latin typeface="Tropikal"/>
                </a:rPr>
                <a:t> READING PASSAGE (PART 2 OF 2):</a:t>
              </a:r>
            </a:p>
          </p:txBody>
        </p:sp>
      </p:grpSp>
      <p:sp>
        <p:nvSpPr>
          <p:cNvPr name="TextBox 7" id="7"/>
          <p:cNvSpPr txBox="true"/>
          <p:nvPr/>
        </p:nvSpPr>
        <p:spPr>
          <a:xfrm rot="0">
            <a:off x="1028700" y="4206200"/>
            <a:ext cx="7858121" cy="4790043"/>
          </a:xfrm>
          <a:prstGeom prst="rect">
            <a:avLst/>
          </a:prstGeom>
        </p:spPr>
        <p:txBody>
          <a:bodyPr anchor="t" rtlCol="false" tIns="0" lIns="0" bIns="0" rIns="0">
            <a:spAutoFit/>
          </a:bodyPr>
          <a:lstStyle/>
          <a:p>
            <a:pPr>
              <a:lnSpc>
                <a:spcPts val="4759"/>
              </a:lnSpc>
            </a:pPr>
            <a:r>
              <a:rPr lang="en-US" sz="3399">
                <a:solidFill>
                  <a:srgbClr val="512F1C"/>
                </a:solidFill>
                <a:latin typeface="Barlow Condensed"/>
              </a:rPr>
              <a:t>A well-known Massachusetts leader named Samuel Adams authored a number of resolutions stating that Parliament had no authority to tax the colonies without giving them a voice.</a:t>
            </a:r>
            <a:r>
              <a:rPr lang="en-US" sz="3399">
                <a:solidFill>
                  <a:srgbClr val="512F1C"/>
                </a:solidFill>
                <a:latin typeface="Barlow Condensed"/>
              </a:rPr>
              <a:t> </a:t>
            </a:r>
          </a:p>
          <a:p>
            <a:pPr>
              <a:lnSpc>
                <a:spcPts val="4759"/>
              </a:lnSpc>
            </a:pPr>
          </a:p>
          <a:p>
            <a:pPr marL="0" indent="0" lvl="1">
              <a:lnSpc>
                <a:spcPts val="4759"/>
              </a:lnSpc>
            </a:pPr>
            <a:r>
              <a:rPr lang="en-US" sz="3399">
                <a:solidFill>
                  <a:srgbClr val="512F1C"/>
                </a:solidFill>
                <a:latin typeface="Barlow Condensed"/>
              </a:rPr>
              <a:t>Sending letters in support, other colonies emphasized that as free English citizens, they should not be taxed unless they had a voice in </a:t>
            </a:r>
          </a:p>
        </p:txBody>
      </p:sp>
      <p:sp>
        <p:nvSpPr>
          <p:cNvPr name="TextBox 8" id="8"/>
          <p:cNvSpPr txBox="true"/>
          <p:nvPr/>
        </p:nvSpPr>
        <p:spPr>
          <a:xfrm rot="0">
            <a:off x="9629140" y="4206200"/>
            <a:ext cx="7630160" cy="4790043"/>
          </a:xfrm>
          <a:prstGeom prst="rect">
            <a:avLst/>
          </a:prstGeom>
        </p:spPr>
        <p:txBody>
          <a:bodyPr anchor="t" rtlCol="false" tIns="0" lIns="0" bIns="0" rIns="0">
            <a:spAutoFit/>
          </a:bodyPr>
          <a:lstStyle/>
          <a:p>
            <a:pPr>
              <a:lnSpc>
                <a:spcPts val="4759"/>
              </a:lnSpc>
            </a:pPr>
            <a:r>
              <a:rPr lang="en-US" sz="3399">
                <a:solidFill>
                  <a:srgbClr val="512F1C"/>
                </a:solidFill>
                <a:latin typeface="Barlow Condensed"/>
              </a:rPr>
              <a:t>the decision-making process (taxation without representation).</a:t>
            </a:r>
          </a:p>
          <a:p>
            <a:pPr>
              <a:lnSpc>
                <a:spcPts val="4759"/>
              </a:lnSpc>
            </a:pPr>
          </a:p>
          <a:p>
            <a:pPr algn="l" marL="0" indent="0" lvl="1">
              <a:lnSpc>
                <a:spcPts val="4759"/>
              </a:lnSpc>
              <a:spcBef>
                <a:spcPct val="0"/>
              </a:spcBef>
            </a:pPr>
            <a:r>
              <a:rPr lang="en-US" sz="3399" strike="noStrike" u="none">
                <a:solidFill>
                  <a:srgbClr val="512F1C"/>
                </a:solidFill>
                <a:latin typeface="Barlow Condensed"/>
              </a:rPr>
              <a:t>Parliament disregarded their requests and enacted the Stamp Act in 1765 despite their protests. The colonists had a strong reaction to this, which sparked widespread demonstrations against the new law.</a:t>
            </a:r>
          </a:p>
        </p:txBody>
      </p:sp>
      <p:sp>
        <p:nvSpPr>
          <p:cNvPr name="TextBox 9" id="9"/>
          <p:cNvSpPr txBox="true"/>
          <p:nvPr/>
        </p:nvSpPr>
        <p:spPr>
          <a:xfrm rot="0">
            <a:off x="1028700" y="1986414"/>
            <a:ext cx="16230600" cy="1076292"/>
          </a:xfrm>
          <a:prstGeom prst="rect">
            <a:avLst/>
          </a:prstGeom>
        </p:spPr>
        <p:txBody>
          <a:bodyPr anchor="t" rtlCol="false" tIns="0" lIns="0" bIns="0" rIns="0">
            <a:spAutoFit/>
          </a:bodyPr>
          <a:lstStyle/>
          <a:p>
            <a:pPr algn="ctr" marL="0" indent="0" lvl="0">
              <a:lnSpc>
                <a:spcPts val="7320"/>
              </a:lnSpc>
              <a:spcBef>
                <a:spcPct val="0"/>
              </a:spcBef>
            </a:pPr>
            <a:r>
              <a:rPr lang="en-US" sz="6100" spc="-183">
                <a:solidFill>
                  <a:srgbClr val="512F1C"/>
                </a:solidFill>
                <a:latin typeface="Tropikal"/>
              </a:rPr>
              <a:t>Taxation without Representation</a:t>
            </a:r>
          </a:p>
        </p:txBody>
      </p:sp>
      <p:sp>
        <p:nvSpPr>
          <p:cNvPr name="Freeform 10" id="10"/>
          <p:cNvSpPr/>
          <p:nvPr/>
        </p:nvSpPr>
        <p:spPr>
          <a:xfrm flipH="false" flipV="false" rot="0">
            <a:off x="15141292" y="746742"/>
            <a:ext cx="2118008" cy="2288613"/>
          </a:xfrm>
          <a:custGeom>
            <a:avLst/>
            <a:gdLst/>
            <a:ahLst/>
            <a:cxnLst/>
            <a:rect r="r" b="b" t="t" l="l"/>
            <a:pathLst>
              <a:path h="2288613" w="2118008">
                <a:moveTo>
                  <a:pt x="0" y="0"/>
                </a:moveTo>
                <a:lnTo>
                  <a:pt x="2118008" y="0"/>
                </a:lnTo>
                <a:lnTo>
                  <a:pt x="2118008" y="2288613"/>
                </a:lnTo>
                <a:lnTo>
                  <a:pt x="0" y="22886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1028700"/>
            <a:ext cx="2394432" cy="2006655"/>
          </a:xfrm>
          <a:custGeom>
            <a:avLst/>
            <a:gdLst/>
            <a:ahLst/>
            <a:cxnLst/>
            <a:rect r="r" b="b" t="t" l="l"/>
            <a:pathLst>
              <a:path h="2006655" w="2394432">
                <a:moveTo>
                  <a:pt x="0" y="0"/>
                </a:moveTo>
                <a:lnTo>
                  <a:pt x="2394432" y="0"/>
                </a:lnTo>
                <a:lnTo>
                  <a:pt x="2394432" y="2006655"/>
                </a:lnTo>
                <a:lnTo>
                  <a:pt x="0" y="20066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grpSp>
        <p:nvGrpSpPr>
          <p:cNvPr name="Group 4" id="4"/>
          <p:cNvGrpSpPr/>
          <p:nvPr/>
        </p:nvGrpSpPr>
        <p:grpSpPr>
          <a:xfrm rot="0">
            <a:off x="9144000" y="2191903"/>
            <a:ext cx="8294030" cy="3494979"/>
            <a:chOff x="0" y="0"/>
            <a:chExt cx="8973476" cy="3781287"/>
          </a:xfrm>
        </p:grpSpPr>
        <p:sp>
          <p:nvSpPr>
            <p:cNvPr name="Freeform 5" id="5"/>
            <p:cNvSpPr/>
            <p:nvPr/>
          </p:nvSpPr>
          <p:spPr>
            <a:xfrm flipH="false" flipV="false" rot="0">
              <a:off x="0" y="-8527"/>
              <a:ext cx="8981223" cy="3794443"/>
            </a:xfrm>
            <a:custGeom>
              <a:avLst/>
              <a:gdLst/>
              <a:ahLst/>
              <a:cxnLst/>
              <a:rect r="r" b="b" t="t" l="l"/>
              <a:pathLst>
                <a:path h="3794443" w="8981223">
                  <a:moveTo>
                    <a:pt x="8972082" y="1420297"/>
                  </a:moveTo>
                  <a:lnTo>
                    <a:pt x="8972082" y="1420329"/>
                  </a:lnTo>
                  <a:cubicBezTo>
                    <a:pt x="8972082" y="2990522"/>
                    <a:pt x="8705405" y="3411808"/>
                    <a:pt x="8098312" y="3486950"/>
                  </a:cubicBezTo>
                  <a:cubicBezTo>
                    <a:pt x="8060269" y="3518973"/>
                    <a:pt x="7990203" y="3575042"/>
                    <a:pt x="7908926" y="3626030"/>
                  </a:cubicBezTo>
                  <a:cubicBezTo>
                    <a:pt x="7769530" y="3713477"/>
                    <a:pt x="7698475" y="3754845"/>
                    <a:pt x="7646497" y="3787330"/>
                  </a:cubicBezTo>
                  <a:cubicBezTo>
                    <a:pt x="7635115" y="3794443"/>
                    <a:pt x="7620578" y="3785340"/>
                    <a:pt x="7621982" y="3771991"/>
                  </a:cubicBezTo>
                  <a:lnTo>
                    <a:pt x="7655596" y="3506585"/>
                  </a:lnTo>
                  <a:cubicBezTo>
                    <a:pt x="7511299" y="3509928"/>
                    <a:pt x="7338912" y="3512037"/>
                    <a:pt x="7159985" y="3510010"/>
                  </a:cubicBezTo>
                  <a:cubicBezTo>
                    <a:pt x="6778258" y="3505683"/>
                    <a:pt x="1057072" y="3490036"/>
                    <a:pt x="1057072" y="3490036"/>
                  </a:cubicBezTo>
                  <a:cubicBezTo>
                    <a:pt x="812930" y="3472368"/>
                    <a:pt x="565144" y="3438405"/>
                    <a:pt x="398404" y="3322050"/>
                  </a:cubicBezTo>
                  <a:cubicBezTo>
                    <a:pt x="120505" y="3128126"/>
                    <a:pt x="0" y="2773070"/>
                    <a:pt x="0" y="1420329"/>
                  </a:cubicBezTo>
                  <a:lnTo>
                    <a:pt x="0" y="1420297"/>
                  </a:lnTo>
                  <a:cubicBezTo>
                    <a:pt x="8537" y="880862"/>
                    <a:pt x="34263" y="622606"/>
                    <a:pt x="140291" y="451518"/>
                  </a:cubicBezTo>
                  <a:cubicBezTo>
                    <a:pt x="342602" y="125060"/>
                    <a:pt x="736658" y="15348"/>
                    <a:pt x="3401062" y="15348"/>
                  </a:cubicBezTo>
                  <a:cubicBezTo>
                    <a:pt x="3401062" y="15348"/>
                    <a:pt x="6618091" y="31363"/>
                    <a:pt x="7019230" y="15348"/>
                  </a:cubicBezTo>
                  <a:cubicBezTo>
                    <a:pt x="7403643" y="0"/>
                    <a:pt x="7867570" y="15348"/>
                    <a:pt x="7867570" y="15348"/>
                  </a:cubicBezTo>
                  <a:cubicBezTo>
                    <a:pt x="8235876" y="30308"/>
                    <a:pt x="8599192" y="168970"/>
                    <a:pt x="8796931" y="414132"/>
                  </a:cubicBezTo>
                  <a:cubicBezTo>
                    <a:pt x="8947949" y="601366"/>
                    <a:pt x="8981223" y="850716"/>
                    <a:pt x="8972082" y="1420297"/>
                  </a:cubicBezTo>
                  <a:close/>
                </a:path>
              </a:pathLst>
            </a:custGeom>
            <a:solidFill>
              <a:srgbClr val="F8DDAF"/>
            </a:solidFill>
          </p:spPr>
        </p:sp>
      </p:grpSp>
      <p:grpSp>
        <p:nvGrpSpPr>
          <p:cNvPr name="Group 6" id="6"/>
          <p:cNvGrpSpPr/>
          <p:nvPr/>
        </p:nvGrpSpPr>
        <p:grpSpPr>
          <a:xfrm rot="0">
            <a:off x="9212253" y="5863358"/>
            <a:ext cx="6482598" cy="3501132"/>
            <a:chOff x="0" y="0"/>
            <a:chExt cx="7071847" cy="3819374"/>
          </a:xfrm>
        </p:grpSpPr>
        <p:sp>
          <p:nvSpPr>
            <p:cNvPr name="Freeform 7" id="7"/>
            <p:cNvSpPr/>
            <p:nvPr/>
          </p:nvSpPr>
          <p:spPr>
            <a:xfrm flipH="false" flipV="false" rot="0">
              <a:off x="0" y="-8527"/>
              <a:ext cx="7079594" cy="3832530"/>
            </a:xfrm>
            <a:custGeom>
              <a:avLst/>
              <a:gdLst/>
              <a:ahLst/>
              <a:cxnLst/>
              <a:rect r="r" b="b" t="t" l="l"/>
              <a:pathLst>
                <a:path h="3832530" w="7079594">
                  <a:moveTo>
                    <a:pt x="7070453" y="1428558"/>
                  </a:moveTo>
                  <a:lnTo>
                    <a:pt x="7070453" y="1428591"/>
                  </a:lnTo>
                  <a:cubicBezTo>
                    <a:pt x="7070453" y="3028609"/>
                    <a:pt x="6803776" y="3449895"/>
                    <a:pt x="6196683" y="3525037"/>
                  </a:cubicBezTo>
                  <a:cubicBezTo>
                    <a:pt x="6158640" y="3557060"/>
                    <a:pt x="6088574" y="3613129"/>
                    <a:pt x="6007297" y="3664117"/>
                  </a:cubicBezTo>
                  <a:cubicBezTo>
                    <a:pt x="5867902" y="3751564"/>
                    <a:pt x="5796847" y="3792932"/>
                    <a:pt x="5744868" y="3825417"/>
                  </a:cubicBezTo>
                  <a:cubicBezTo>
                    <a:pt x="5733486" y="3832530"/>
                    <a:pt x="5718950" y="3823427"/>
                    <a:pt x="5720353" y="3810078"/>
                  </a:cubicBezTo>
                  <a:lnTo>
                    <a:pt x="5753967" y="3544672"/>
                  </a:lnTo>
                  <a:cubicBezTo>
                    <a:pt x="5609670" y="3548015"/>
                    <a:pt x="5437283" y="3550124"/>
                    <a:pt x="5258356" y="3548097"/>
                  </a:cubicBezTo>
                  <a:cubicBezTo>
                    <a:pt x="4876630" y="3543771"/>
                    <a:pt x="1057072" y="3528123"/>
                    <a:pt x="1057072" y="3528123"/>
                  </a:cubicBezTo>
                  <a:cubicBezTo>
                    <a:pt x="812930" y="3510455"/>
                    <a:pt x="565144" y="3476492"/>
                    <a:pt x="398404" y="3360138"/>
                  </a:cubicBezTo>
                  <a:cubicBezTo>
                    <a:pt x="120505" y="3166214"/>
                    <a:pt x="0" y="2811157"/>
                    <a:pt x="0" y="1428591"/>
                  </a:cubicBezTo>
                  <a:lnTo>
                    <a:pt x="0" y="1428558"/>
                  </a:lnTo>
                  <a:cubicBezTo>
                    <a:pt x="8537" y="880862"/>
                    <a:pt x="34263" y="622606"/>
                    <a:pt x="140291" y="451518"/>
                  </a:cubicBezTo>
                  <a:cubicBezTo>
                    <a:pt x="342602" y="125060"/>
                    <a:pt x="736658" y="15348"/>
                    <a:pt x="2558136" y="15348"/>
                  </a:cubicBezTo>
                  <a:cubicBezTo>
                    <a:pt x="2558136" y="15348"/>
                    <a:pt x="4716462" y="31363"/>
                    <a:pt x="5117602" y="15348"/>
                  </a:cubicBezTo>
                  <a:cubicBezTo>
                    <a:pt x="5502015" y="0"/>
                    <a:pt x="5965942" y="15348"/>
                    <a:pt x="5965942" y="15348"/>
                  </a:cubicBezTo>
                  <a:cubicBezTo>
                    <a:pt x="6334248" y="30308"/>
                    <a:pt x="6697563" y="168970"/>
                    <a:pt x="6895302" y="414132"/>
                  </a:cubicBezTo>
                  <a:cubicBezTo>
                    <a:pt x="7046320" y="601366"/>
                    <a:pt x="7079594" y="850716"/>
                    <a:pt x="7070453" y="1428558"/>
                  </a:cubicBezTo>
                  <a:close/>
                </a:path>
              </a:pathLst>
            </a:custGeom>
            <a:solidFill>
              <a:srgbClr val="F8DDAF"/>
            </a:solidFill>
          </p:spPr>
        </p:sp>
      </p:grpSp>
      <p:grpSp>
        <p:nvGrpSpPr>
          <p:cNvPr name="Group 8" id="8"/>
          <p:cNvGrpSpPr/>
          <p:nvPr/>
        </p:nvGrpSpPr>
        <p:grpSpPr>
          <a:xfrm rot="0">
            <a:off x="9144000" y="903078"/>
            <a:ext cx="3798888" cy="1010803"/>
            <a:chOff x="0" y="0"/>
            <a:chExt cx="5065184" cy="1347737"/>
          </a:xfrm>
        </p:grpSpPr>
        <p:grpSp>
          <p:nvGrpSpPr>
            <p:cNvPr name="Group 9" id="9"/>
            <p:cNvGrpSpPr/>
            <p:nvPr/>
          </p:nvGrpSpPr>
          <p:grpSpPr>
            <a:xfrm rot="0">
              <a:off x="0" y="0"/>
              <a:ext cx="5065184" cy="1347737"/>
              <a:chOff x="0" y="0"/>
              <a:chExt cx="10501524" cy="2794231"/>
            </a:xfrm>
          </p:grpSpPr>
          <p:sp>
            <p:nvSpPr>
              <p:cNvPr name="Freeform 10" id="10"/>
              <p:cNvSpPr/>
              <p:nvPr/>
            </p:nvSpPr>
            <p:spPr>
              <a:xfrm flipH="false" flipV="false" rot="0">
                <a:off x="-19558" y="-6477"/>
                <a:ext cx="10540385" cy="2814551"/>
              </a:xfrm>
              <a:custGeom>
                <a:avLst/>
                <a:gdLst/>
                <a:ahLst/>
                <a:cxnLst/>
                <a:rect r="r" b="b" t="t" l="l"/>
                <a:pathLst>
                  <a:path h="2814551" w="10540385">
                    <a:moveTo>
                      <a:pt x="10511683" y="1495044"/>
                    </a:moveTo>
                    <a:cubicBezTo>
                      <a:pt x="10497205" y="1606781"/>
                      <a:pt x="10469646" y="1719684"/>
                      <a:pt x="10425451" y="1823570"/>
                    </a:cubicBezTo>
                    <a:cubicBezTo>
                      <a:pt x="10392812" y="1900152"/>
                      <a:pt x="10347727" y="1971525"/>
                      <a:pt x="10302133" y="2040994"/>
                    </a:cubicBezTo>
                    <a:cubicBezTo>
                      <a:pt x="10202819" y="2192505"/>
                      <a:pt x="10094869" y="2353541"/>
                      <a:pt x="9949581" y="2464666"/>
                    </a:cubicBezTo>
                    <a:cubicBezTo>
                      <a:pt x="9766067" y="2604874"/>
                      <a:pt x="9536831" y="2672311"/>
                      <a:pt x="9311406" y="2706347"/>
                    </a:cubicBezTo>
                    <a:cubicBezTo>
                      <a:pt x="9050041" y="2745844"/>
                      <a:pt x="8785373" y="2742924"/>
                      <a:pt x="8521720" y="2748893"/>
                    </a:cubicBezTo>
                    <a:cubicBezTo>
                      <a:pt x="8251211" y="2755115"/>
                      <a:pt x="7981081" y="2770990"/>
                      <a:pt x="7710953"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361423" y="7620"/>
                    </a:cubicBezTo>
                    <a:cubicBezTo>
                      <a:pt x="7843287" y="0"/>
                      <a:pt x="8168788" y="39624"/>
                      <a:pt x="8444632" y="32004"/>
                    </a:cubicBezTo>
                    <a:cubicBezTo>
                      <a:pt x="8708283" y="24765"/>
                      <a:pt x="9053089" y="42672"/>
                      <a:pt x="9315725" y="72771"/>
                    </a:cubicBezTo>
                    <a:cubicBezTo>
                      <a:pt x="9750827" y="122428"/>
                      <a:pt x="9997842" y="161163"/>
                      <a:pt x="10248920" y="540258"/>
                    </a:cubicBezTo>
                    <a:cubicBezTo>
                      <a:pt x="10312929" y="638302"/>
                      <a:pt x="10370206" y="740664"/>
                      <a:pt x="10415926" y="848614"/>
                    </a:cubicBezTo>
                    <a:cubicBezTo>
                      <a:pt x="10502158" y="1052957"/>
                      <a:pt x="10540386" y="1273937"/>
                      <a:pt x="10511683" y="1495044"/>
                    </a:cubicBezTo>
                    <a:close/>
                  </a:path>
                </a:pathLst>
              </a:custGeom>
              <a:solidFill>
                <a:srgbClr val="512F1C"/>
              </a:solidFill>
            </p:spPr>
          </p:sp>
        </p:grpSp>
        <p:sp>
          <p:nvSpPr>
            <p:cNvPr name="TextBox 11" id="11"/>
            <p:cNvSpPr txBox="true"/>
            <p:nvPr/>
          </p:nvSpPr>
          <p:spPr>
            <a:xfrm rot="0">
              <a:off x="631533" y="192364"/>
              <a:ext cx="3949975" cy="1036035"/>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5E8"/>
                  </a:solidFill>
                  <a:latin typeface="Tropikal"/>
                </a:rPr>
                <a:t>EXCERPT: </a:t>
              </a:r>
            </a:p>
          </p:txBody>
        </p:sp>
      </p:grpSp>
      <p:sp>
        <p:nvSpPr>
          <p:cNvPr name="Freeform 12" id="12"/>
          <p:cNvSpPr/>
          <p:nvPr/>
        </p:nvSpPr>
        <p:spPr>
          <a:xfrm flipH="false" flipV="false" rot="0">
            <a:off x="15824926" y="5526100"/>
            <a:ext cx="1743179" cy="4114800"/>
          </a:xfrm>
          <a:custGeom>
            <a:avLst/>
            <a:gdLst/>
            <a:ahLst/>
            <a:cxnLst/>
            <a:rect r="r" b="b" t="t" l="l"/>
            <a:pathLst>
              <a:path h="4114800" w="1743179">
                <a:moveTo>
                  <a:pt x="0" y="0"/>
                </a:moveTo>
                <a:lnTo>
                  <a:pt x="1743179" y="0"/>
                </a:lnTo>
                <a:lnTo>
                  <a:pt x="174317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028700" y="845928"/>
            <a:ext cx="6651624" cy="2571750"/>
          </a:xfrm>
          <a:prstGeom prst="rect">
            <a:avLst/>
          </a:prstGeom>
        </p:spPr>
        <p:txBody>
          <a:bodyPr anchor="t" rtlCol="false" tIns="0" lIns="0" bIns="0" rIns="0">
            <a:spAutoFit/>
          </a:bodyPr>
          <a:lstStyle/>
          <a:p>
            <a:pPr marL="0" indent="0" lvl="0">
              <a:lnSpc>
                <a:spcPts val="9000"/>
              </a:lnSpc>
            </a:pPr>
            <a:r>
              <a:rPr lang="en-US" sz="9000" spc="-270">
                <a:solidFill>
                  <a:srgbClr val="512F1C"/>
                </a:solidFill>
                <a:latin typeface="Tropikal"/>
              </a:rPr>
              <a:t>The “Head” strategy</a:t>
            </a:r>
          </a:p>
        </p:txBody>
      </p:sp>
      <p:sp>
        <p:nvSpPr>
          <p:cNvPr name="TextBox 14" id="14"/>
          <p:cNvSpPr txBox="true"/>
          <p:nvPr/>
        </p:nvSpPr>
        <p:spPr>
          <a:xfrm rot="0">
            <a:off x="1028700" y="7213891"/>
            <a:ext cx="6651624" cy="1000059"/>
          </a:xfrm>
          <a:prstGeom prst="rect">
            <a:avLst/>
          </a:prstGeom>
        </p:spPr>
        <p:txBody>
          <a:bodyPr anchor="t" rtlCol="false" tIns="0" lIns="0" bIns="0" rIns="0">
            <a:spAutoFit/>
          </a:bodyPr>
          <a:lstStyle/>
          <a:p>
            <a:pPr algn="l" marL="0" indent="0" lvl="1">
              <a:lnSpc>
                <a:spcPts val="3960"/>
              </a:lnSpc>
              <a:spcBef>
                <a:spcPct val="0"/>
              </a:spcBef>
            </a:pPr>
            <a:r>
              <a:rPr lang="en-US" sz="3300" u="sng">
                <a:solidFill>
                  <a:srgbClr val="512F1C"/>
                </a:solidFill>
                <a:latin typeface="Barlow Condensed"/>
              </a:rPr>
              <a:t>Do you think </a:t>
            </a:r>
            <a:r>
              <a:rPr lang="en-US" sz="3300">
                <a:solidFill>
                  <a:srgbClr val="512F1C"/>
                </a:solidFill>
                <a:latin typeface="Barlow Condensed"/>
              </a:rPr>
              <a:t>that imposing taxes was a fair solution to help support the colonies?</a:t>
            </a:r>
          </a:p>
        </p:txBody>
      </p:sp>
      <p:sp>
        <p:nvSpPr>
          <p:cNvPr name="TextBox 15" id="15"/>
          <p:cNvSpPr txBox="true"/>
          <p:nvPr/>
        </p:nvSpPr>
        <p:spPr>
          <a:xfrm rot="0">
            <a:off x="1028700" y="8718678"/>
            <a:ext cx="5953451" cy="523794"/>
          </a:xfrm>
          <a:prstGeom prst="rect">
            <a:avLst/>
          </a:prstGeom>
        </p:spPr>
        <p:txBody>
          <a:bodyPr anchor="t" rtlCol="false" tIns="0" lIns="0" bIns="0" rIns="0">
            <a:spAutoFit/>
          </a:bodyPr>
          <a:lstStyle/>
          <a:p>
            <a:pPr algn="ctr" marL="0" indent="0" lvl="1">
              <a:lnSpc>
                <a:spcPts val="4079"/>
              </a:lnSpc>
              <a:spcBef>
                <a:spcPct val="0"/>
              </a:spcBef>
            </a:pPr>
            <a:r>
              <a:rPr lang="en-US" sz="3399">
                <a:solidFill>
                  <a:srgbClr val="512F1C"/>
                </a:solidFill>
                <a:latin typeface="Barlow Condensed Bold"/>
              </a:rPr>
              <a:t>Read the excerpts closely.</a:t>
            </a:r>
          </a:p>
        </p:txBody>
      </p:sp>
      <p:sp>
        <p:nvSpPr>
          <p:cNvPr name="TextBox 16" id="16"/>
          <p:cNvSpPr txBox="true"/>
          <p:nvPr/>
        </p:nvSpPr>
        <p:spPr>
          <a:xfrm rot="0">
            <a:off x="1190625" y="6286957"/>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QUESTION:</a:t>
            </a:r>
          </a:p>
        </p:txBody>
      </p:sp>
      <p:sp>
        <p:nvSpPr>
          <p:cNvPr name="TextBox 17" id="17"/>
          <p:cNvSpPr txBox="true"/>
          <p:nvPr/>
        </p:nvSpPr>
        <p:spPr>
          <a:xfrm rot="0">
            <a:off x="9835849" y="2745661"/>
            <a:ext cx="7054785" cy="2190667"/>
          </a:xfrm>
          <a:prstGeom prst="rect">
            <a:avLst/>
          </a:prstGeom>
        </p:spPr>
        <p:txBody>
          <a:bodyPr anchor="t" rtlCol="false" tIns="0" lIns="0" bIns="0" rIns="0">
            <a:spAutoFit/>
          </a:bodyPr>
          <a:lstStyle/>
          <a:p>
            <a:pPr algn="l" marL="0" indent="0" lvl="1">
              <a:lnSpc>
                <a:spcPts val="3480"/>
              </a:lnSpc>
              <a:spcBef>
                <a:spcPct val="0"/>
              </a:spcBef>
            </a:pPr>
            <a:r>
              <a:rPr lang="en-US" sz="2900">
                <a:solidFill>
                  <a:srgbClr val="512F1C"/>
                </a:solidFill>
                <a:latin typeface="Barlow Condensed"/>
              </a:rPr>
              <a:t>Townshend, a specialist in American politics, advocated maintaining a permanent army in America that would be financed by taxes imposed by the Parliament because he believed that the colonies should not be allowed to rule themselves. </a:t>
            </a:r>
            <a:r>
              <a:rPr lang="en-US" sz="2900">
                <a:solidFill>
                  <a:srgbClr val="512F1C"/>
                </a:solidFill>
                <a:latin typeface="Barlow Condensed Bold"/>
              </a:rPr>
              <a:t>(From Part 1)</a:t>
            </a:r>
          </a:p>
        </p:txBody>
      </p:sp>
      <p:sp>
        <p:nvSpPr>
          <p:cNvPr name="TextBox 18" id="18"/>
          <p:cNvSpPr txBox="true"/>
          <p:nvPr/>
        </p:nvSpPr>
        <p:spPr>
          <a:xfrm rot="0">
            <a:off x="9797749" y="6429832"/>
            <a:ext cx="5575620" cy="2190667"/>
          </a:xfrm>
          <a:prstGeom prst="rect">
            <a:avLst/>
          </a:prstGeom>
        </p:spPr>
        <p:txBody>
          <a:bodyPr anchor="t" rtlCol="false" tIns="0" lIns="0" bIns="0" rIns="0">
            <a:spAutoFit/>
          </a:bodyPr>
          <a:lstStyle/>
          <a:p>
            <a:pPr algn="l" marL="0" indent="0" lvl="1">
              <a:lnSpc>
                <a:spcPts val="3480"/>
              </a:lnSpc>
              <a:spcBef>
                <a:spcPct val="0"/>
              </a:spcBef>
            </a:pPr>
            <a:r>
              <a:rPr lang="en-US" sz="2900">
                <a:solidFill>
                  <a:srgbClr val="512F1C"/>
                </a:solidFill>
                <a:latin typeface="Barlow Condensed"/>
                <a:ea typeface="Barlow Condensed"/>
              </a:rPr>
              <a:t> A well-known Massachusetts leader name﻿d Samuel Adams authored a number of resolutions stating that Parliament had no authority to tax the colonies without giving them a voice.</a:t>
            </a:r>
            <a:r>
              <a:rPr lang="en-US" sz="2900">
                <a:solidFill>
                  <a:srgbClr val="512F1C"/>
                </a:solidFill>
                <a:latin typeface="Barlow Condensed Bold"/>
              </a:rPr>
              <a:t> (From Part 2)</a:t>
            </a:r>
          </a:p>
        </p:txBody>
      </p:sp>
      <p:sp>
        <p:nvSpPr>
          <p:cNvPr name="TextBox 19" id="19"/>
          <p:cNvSpPr txBox="true"/>
          <p:nvPr/>
        </p:nvSpPr>
        <p:spPr>
          <a:xfrm rot="0">
            <a:off x="1028700" y="4086732"/>
            <a:ext cx="6274254" cy="1600150"/>
          </a:xfrm>
          <a:prstGeom prst="rect">
            <a:avLst/>
          </a:prstGeom>
        </p:spPr>
        <p:txBody>
          <a:bodyPr anchor="t" rtlCol="false" tIns="0" lIns="0" bIns="0" rIns="0">
            <a:spAutoFit/>
          </a:bodyPr>
          <a:lstStyle/>
          <a:p>
            <a:pPr marL="0" indent="0" lvl="1">
              <a:lnSpc>
                <a:spcPts val="4200"/>
              </a:lnSpc>
              <a:spcBef>
                <a:spcPct val="0"/>
              </a:spcBef>
            </a:pPr>
            <a:r>
              <a:rPr lang="en-US" sz="3500">
                <a:solidFill>
                  <a:srgbClr val="512F1C"/>
                </a:solidFill>
                <a:latin typeface="Barlow Condensed"/>
              </a:rPr>
              <a:t>What you are asked to answer is not in the text, but you should write your opinion of what the passage suggests.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grpSp>
        <p:nvGrpSpPr>
          <p:cNvPr name="Group 4" id="4"/>
          <p:cNvGrpSpPr/>
          <p:nvPr/>
        </p:nvGrpSpPr>
        <p:grpSpPr>
          <a:xfrm rot="0">
            <a:off x="9144000" y="2191903"/>
            <a:ext cx="8294030" cy="3494979"/>
            <a:chOff x="0" y="0"/>
            <a:chExt cx="8973476" cy="3781287"/>
          </a:xfrm>
        </p:grpSpPr>
        <p:sp>
          <p:nvSpPr>
            <p:cNvPr name="Freeform 5" id="5"/>
            <p:cNvSpPr/>
            <p:nvPr/>
          </p:nvSpPr>
          <p:spPr>
            <a:xfrm flipH="false" flipV="false" rot="0">
              <a:off x="0" y="-8527"/>
              <a:ext cx="8981223" cy="3794443"/>
            </a:xfrm>
            <a:custGeom>
              <a:avLst/>
              <a:gdLst/>
              <a:ahLst/>
              <a:cxnLst/>
              <a:rect r="r" b="b" t="t" l="l"/>
              <a:pathLst>
                <a:path h="3794443" w="8981223">
                  <a:moveTo>
                    <a:pt x="8972082" y="1420297"/>
                  </a:moveTo>
                  <a:lnTo>
                    <a:pt x="8972082" y="1420329"/>
                  </a:lnTo>
                  <a:cubicBezTo>
                    <a:pt x="8972082" y="2990522"/>
                    <a:pt x="8705405" y="3411808"/>
                    <a:pt x="8098312" y="3486950"/>
                  </a:cubicBezTo>
                  <a:cubicBezTo>
                    <a:pt x="8060269" y="3518973"/>
                    <a:pt x="7990203" y="3575042"/>
                    <a:pt x="7908926" y="3626030"/>
                  </a:cubicBezTo>
                  <a:cubicBezTo>
                    <a:pt x="7769530" y="3713477"/>
                    <a:pt x="7698475" y="3754845"/>
                    <a:pt x="7646497" y="3787330"/>
                  </a:cubicBezTo>
                  <a:cubicBezTo>
                    <a:pt x="7635115" y="3794443"/>
                    <a:pt x="7620578" y="3785340"/>
                    <a:pt x="7621982" y="3771991"/>
                  </a:cubicBezTo>
                  <a:lnTo>
                    <a:pt x="7655596" y="3506585"/>
                  </a:lnTo>
                  <a:cubicBezTo>
                    <a:pt x="7511299" y="3509928"/>
                    <a:pt x="7338912" y="3512037"/>
                    <a:pt x="7159985" y="3510010"/>
                  </a:cubicBezTo>
                  <a:cubicBezTo>
                    <a:pt x="6778258" y="3505683"/>
                    <a:pt x="1057072" y="3490036"/>
                    <a:pt x="1057072" y="3490036"/>
                  </a:cubicBezTo>
                  <a:cubicBezTo>
                    <a:pt x="812930" y="3472368"/>
                    <a:pt x="565144" y="3438405"/>
                    <a:pt x="398404" y="3322050"/>
                  </a:cubicBezTo>
                  <a:cubicBezTo>
                    <a:pt x="120505" y="3128126"/>
                    <a:pt x="0" y="2773070"/>
                    <a:pt x="0" y="1420329"/>
                  </a:cubicBezTo>
                  <a:lnTo>
                    <a:pt x="0" y="1420297"/>
                  </a:lnTo>
                  <a:cubicBezTo>
                    <a:pt x="8537" y="880862"/>
                    <a:pt x="34263" y="622606"/>
                    <a:pt x="140291" y="451518"/>
                  </a:cubicBezTo>
                  <a:cubicBezTo>
                    <a:pt x="342602" y="125060"/>
                    <a:pt x="736658" y="15348"/>
                    <a:pt x="3401062" y="15348"/>
                  </a:cubicBezTo>
                  <a:cubicBezTo>
                    <a:pt x="3401062" y="15348"/>
                    <a:pt x="6618091" y="31363"/>
                    <a:pt x="7019230" y="15348"/>
                  </a:cubicBezTo>
                  <a:cubicBezTo>
                    <a:pt x="7403643" y="0"/>
                    <a:pt x="7867570" y="15348"/>
                    <a:pt x="7867570" y="15348"/>
                  </a:cubicBezTo>
                  <a:cubicBezTo>
                    <a:pt x="8235876" y="30308"/>
                    <a:pt x="8599192" y="168970"/>
                    <a:pt x="8796931" y="414132"/>
                  </a:cubicBezTo>
                  <a:cubicBezTo>
                    <a:pt x="8947949" y="601366"/>
                    <a:pt x="8981223" y="850716"/>
                    <a:pt x="8972082" y="1420297"/>
                  </a:cubicBezTo>
                  <a:close/>
                </a:path>
              </a:pathLst>
            </a:custGeom>
            <a:solidFill>
              <a:srgbClr val="F8DDAF"/>
            </a:solidFill>
          </p:spPr>
        </p:sp>
      </p:grpSp>
      <p:grpSp>
        <p:nvGrpSpPr>
          <p:cNvPr name="Group 6" id="6"/>
          <p:cNvGrpSpPr/>
          <p:nvPr/>
        </p:nvGrpSpPr>
        <p:grpSpPr>
          <a:xfrm rot="0">
            <a:off x="9212253" y="5863358"/>
            <a:ext cx="6482598" cy="3501132"/>
            <a:chOff x="0" y="0"/>
            <a:chExt cx="7071847" cy="3819374"/>
          </a:xfrm>
        </p:grpSpPr>
        <p:sp>
          <p:nvSpPr>
            <p:cNvPr name="Freeform 7" id="7"/>
            <p:cNvSpPr/>
            <p:nvPr/>
          </p:nvSpPr>
          <p:spPr>
            <a:xfrm flipH="false" flipV="false" rot="0">
              <a:off x="0" y="-8527"/>
              <a:ext cx="7079594" cy="3832530"/>
            </a:xfrm>
            <a:custGeom>
              <a:avLst/>
              <a:gdLst/>
              <a:ahLst/>
              <a:cxnLst/>
              <a:rect r="r" b="b" t="t" l="l"/>
              <a:pathLst>
                <a:path h="3832530" w="7079594">
                  <a:moveTo>
                    <a:pt x="7070453" y="1428558"/>
                  </a:moveTo>
                  <a:lnTo>
                    <a:pt x="7070453" y="1428591"/>
                  </a:lnTo>
                  <a:cubicBezTo>
                    <a:pt x="7070453" y="3028609"/>
                    <a:pt x="6803776" y="3449895"/>
                    <a:pt x="6196683" y="3525037"/>
                  </a:cubicBezTo>
                  <a:cubicBezTo>
                    <a:pt x="6158640" y="3557060"/>
                    <a:pt x="6088574" y="3613129"/>
                    <a:pt x="6007297" y="3664117"/>
                  </a:cubicBezTo>
                  <a:cubicBezTo>
                    <a:pt x="5867902" y="3751564"/>
                    <a:pt x="5796847" y="3792932"/>
                    <a:pt x="5744868" y="3825417"/>
                  </a:cubicBezTo>
                  <a:cubicBezTo>
                    <a:pt x="5733486" y="3832530"/>
                    <a:pt x="5718950" y="3823427"/>
                    <a:pt x="5720353" y="3810078"/>
                  </a:cubicBezTo>
                  <a:lnTo>
                    <a:pt x="5753967" y="3544672"/>
                  </a:lnTo>
                  <a:cubicBezTo>
                    <a:pt x="5609670" y="3548015"/>
                    <a:pt x="5437283" y="3550124"/>
                    <a:pt x="5258356" y="3548097"/>
                  </a:cubicBezTo>
                  <a:cubicBezTo>
                    <a:pt x="4876630" y="3543771"/>
                    <a:pt x="1057072" y="3528123"/>
                    <a:pt x="1057072" y="3528123"/>
                  </a:cubicBezTo>
                  <a:cubicBezTo>
                    <a:pt x="812930" y="3510455"/>
                    <a:pt x="565144" y="3476492"/>
                    <a:pt x="398404" y="3360138"/>
                  </a:cubicBezTo>
                  <a:cubicBezTo>
                    <a:pt x="120505" y="3166214"/>
                    <a:pt x="0" y="2811157"/>
                    <a:pt x="0" y="1428591"/>
                  </a:cubicBezTo>
                  <a:lnTo>
                    <a:pt x="0" y="1428558"/>
                  </a:lnTo>
                  <a:cubicBezTo>
                    <a:pt x="8537" y="880862"/>
                    <a:pt x="34263" y="622606"/>
                    <a:pt x="140291" y="451518"/>
                  </a:cubicBezTo>
                  <a:cubicBezTo>
                    <a:pt x="342602" y="125060"/>
                    <a:pt x="736658" y="15348"/>
                    <a:pt x="2558136" y="15348"/>
                  </a:cubicBezTo>
                  <a:cubicBezTo>
                    <a:pt x="2558136" y="15348"/>
                    <a:pt x="4716462" y="31363"/>
                    <a:pt x="5117602" y="15348"/>
                  </a:cubicBezTo>
                  <a:cubicBezTo>
                    <a:pt x="5502015" y="0"/>
                    <a:pt x="5965942" y="15348"/>
                    <a:pt x="5965942" y="15348"/>
                  </a:cubicBezTo>
                  <a:cubicBezTo>
                    <a:pt x="6334248" y="30308"/>
                    <a:pt x="6697563" y="168970"/>
                    <a:pt x="6895302" y="414132"/>
                  </a:cubicBezTo>
                  <a:cubicBezTo>
                    <a:pt x="7046320" y="601366"/>
                    <a:pt x="7079594" y="850716"/>
                    <a:pt x="7070453" y="1428558"/>
                  </a:cubicBezTo>
                  <a:close/>
                </a:path>
              </a:pathLst>
            </a:custGeom>
            <a:solidFill>
              <a:srgbClr val="F8DDAF"/>
            </a:solidFill>
          </p:spPr>
        </p:sp>
      </p:grpSp>
      <p:grpSp>
        <p:nvGrpSpPr>
          <p:cNvPr name="Group 8" id="8"/>
          <p:cNvGrpSpPr/>
          <p:nvPr/>
        </p:nvGrpSpPr>
        <p:grpSpPr>
          <a:xfrm rot="0">
            <a:off x="9144000" y="903041"/>
            <a:ext cx="3798888" cy="1010841"/>
            <a:chOff x="0" y="0"/>
            <a:chExt cx="5065184" cy="1347788"/>
          </a:xfrm>
        </p:grpSpPr>
        <p:grpSp>
          <p:nvGrpSpPr>
            <p:cNvPr name="Group 9" id="9"/>
            <p:cNvGrpSpPr/>
            <p:nvPr/>
          </p:nvGrpSpPr>
          <p:grpSpPr>
            <a:xfrm rot="0">
              <a:off x="0" y="0"/>
              <a:ext cx="5065184" cy="1347788"/>
              <a:chOff x="0" y="0"/>
              <a:chExt cx="10501524" cy="2794335"/>
            </a:xfrm>
          </p:grpSpPr>
          <p:sp>
            <p:nvSpPr>
              <p:cNvPr name="Freeform 10" id="10"/>
              <p:cNvSpPr/>
              <p:nvPr/>
            </p:nvSpPr>
            <p:spPr>
              <a:xfrm flipH="false" flipV="false" rot="0">
                <a:off x="-19558" y="-6477"/>
                <a:ext cx="10540385" cy="2814656"/>
              </a:xfrm>
              <a:custGeom>
                <a:avLst/>
                <a:gdLst/>
                <a:ahLst/>
                <a:cxnLst/>
                <a:rect r="r" b="b" t="t" l="l"/>
                <a:pathLst>
                  <a:path h="2814656" w="10540385">
                    <a:moveTo>
                      <a:pt x="10511683" y="1495132"/>
                    </a:moveTo>
                    <a:cubicBezTo>
                      <a:pt x="10497205" y="1606885"/>
                      <a:pt x="10469646" y="1719789"/>
                      <a:pt x="10425451" y="1823674"/>
                    </a:cubicBezTo>
                    <a:cubicBezTo>
                      <a:pt x="10392812" y="1900256"/>
                      <a:pt x="10347727" y="1971630"/>
                      <a:pt x="10302133" y="2041099"/>
                    </a:cubicBezTo>
                    <a:cubicBezTo>
                      <a:pt x="10202819" y="2192609"/>
                      <a:pt x="10094869" y="2353646"/>
                      <a:pt x="9949581" y="2464771"/>
                    </a:cubicBezTo>
                    <a:cubicBezTo>
                      <a:pt x="9766067" y="2604978"/>
                      <a:pt x="9536831" y="2672415"/>
                      <a:pt x="9311406" y="2706452"/>
                    </a:cubicBezTo>
                    <a:cubicBezTo>
                      <a:pt x="9050041" y="2745949"/>
                      <a:pt x="8785373" y="2743028"/>
                      <a:pt x="8521720" y="2748997"/>
                    </a:cubicBezTo>
                    <a:cubicBezTo>
                      <a:pt x="8251211" y="2755219"/>
                      <a:pt x="7981081" y="2771094"/>
                      <a:pt x="7710953" y="2785700"/>
                    </a:cubicBezTo>
                    <a:cubicBezTo>
                      <a:pt x="2582291" y="2814656"/>
                      <a:pt x="1825117" y="2805258"/>
                      <a:pt x="1292479" y="2735027"/>
                    </a:cubicBezTo>
                    <a:cubicBezTo>
                      <a:pt x="841502" y="2675590"/>
                      <a:pt x="587502" y="2565228"/>
                      <a:pt x="286639" y="2203405"/>
                    </a:cubicBezTo>
                    <a:cubicBezTo>
                      <a:pt x="151130" y="2040464"/>
                      <a:pt x="54610" y="1843994"/>
                      <a:pt x="28702" y="1632412"/>
                    </a:cubicBezTo>
                    <a:cubicBezTo>
                      <a:pt x="0" y="1398249"/>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361423" y="7620"/>
                    </a:cubicBezTo>
                    <a:cubicBezTo>
                      <a:pt x="7843287" y="0"/>
                      <a:pt x="8168788" y="39624"/>
                      <a:pt x="8444632" y="32004"/>
                    </a:cubicBezTo>
                    <a:cubicBezTo>
                      <a:pt x="8708283" y="24765"/>
                      <a:pt x="9053089" y="42672"/>
                      <a:pt x="9315725" y="72771"/>
                    </a:cubicBezTo>
                    <a:cubicBezTo>
                      <a:pt x="9750827" y="122428"/>
                      <a:pt x="9997842" y="161163"/>
                      <a:pt x="10248920" y="540258"/>
                    </a:cubicBezTo>
                    <a:cubicBezTo>
                      <a:pt x="10312929" y="638302"/>
                      <a:pt x="10370206" y="740664"/>
                      <a:pt x="10415926" y="848614"/>
                    </a:cubicBezTo>
                    <a:cubicBezTo>
                      <a:pt x="10502158" y="1052957"/>
                      <a:pt x="10540386" y="1273937"/>
                      <a:pt x="10511683" y="1495132"/>
                    </a:cubicBezTo>
                    <a:close/>
                  </a:path>
                </a:pathLst>
              </a:custGeom>
              <a:solidFill>
                <a:srgbClr val="512F1C"/>
              </a:solidFill>
            </p:spPr>
          </p:sp>
        </p:grpSp>
        <p:sp>
          <p:nvSpPr>
            <p:cNvPr name="TextBox 11" id="11"/>
            <p:cNvSpPr txBox="true"/>
            <p:nvPr/>
          </p:nvSpPr>
          <p:spPr>
            <a:xfrm rot="0">
              <a:off x="631533" y="192364"/>
              <a:ext cx="3949975" cy="1036085"/>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5E8"/>
                  </a:solidFill>
                  <a:latin typeface="Tropikal"/>
                </a:rPr>
                <a:t>EXCERPT: </a:t>
              </a:r>
            </a:p>
          </p:txBody>
        </p:sp>
      </p:grpSp>
      <p:sp>
        <p:nvSpPr>
          <p:cNvPr name="Freeform 12" id="12"/>
          <p:cNvSpPr/>
          <p:nvPr/>
        </p:nvSpPr>
        <p:spPr>
          <a:xfrm flipH="false" flipV="false" rot="-500678">
            <a:off x="4976874" y="1526121"/>
            <a:ext cx="1797558" cy="2417254"/>
          </a:xfrm>
          <a:custGeom>
            <a:avLst/>
            <a:gdLst/>
            <a:ahLst/>
            <a:cxnLst/>
            <a:rect r="r" b="b" t="t" l="l"/>
            <a:pathLst>
              <a:path h="2417254" w="1797558">
                <a:moveTo>
                  <a:pt x="0" y="0"/>
                </a:moveTo>
                <a:lnTo>
                  <a:pt x="1797557" y="0"/>
                </a:lnTo>
                <a:lnTo>
                  <a:pt x="1797557" y="2417254"/>
                </a:lnTo>
                <a:lnTo>
                  <a:pt x="0" y="2417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6049389" y="3164624"/>
            <a:ext cx="1342832" cy="1415370"/>
          </a:xfrm>
          <a:custGeom>
            <a:avLst/>
            <a:gdLst/>
            <a:ahLst/>
            <a:cxnLst/>
            <a:rect r="r" b="b" t="t" l="l"/>
            <a:pathLst>
              <a:path h="1415370" w="1342832">
                <a:moveTo>
                  <a:pt x="0" y="0"/>
                </a:moveTo>
                <a:lnTo>
                  <a:pt x="1342832" y="0"/>
                </a:lnTo>
                <a:lnTo>
                  <a:pt x="1342832" y="1415370"/>
                </a:lnTo>
                <a:lnTo>
                  <a:pt x="0" y="14153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9699753" y="2709972"/>
            <a:ext cx="7461270" cy="2190667"/>
          </a:xfrm>
          <a:prstGeom prst="rect">
            <a:avLst/>
          </a:prstGeom>
        </p:spPr>
        <p:txBody>
          <a:bodyPr anchor="t" rtlCol="false" tIns="0" lIns="0" bIns="0" rIns="0">
            <a:spAutoFit/>
          </a:bodyPr>
          <a:lstStyle/>
          <a:p>
            <a:pPr algn="l" marL="0" indent="0" lvl="1">
              <a:lnSpc>
                <a:spcPts val="3480"/>
              </a:lnSpc>
              <a:spcBef>
                <a:spcPct val="0"/>
              </a:spcBef>
            </a:pPr>
            <a:r>
              <a:rPr lang="en-US" sz="2900">
                <a:solidFill>
                  <a:srgbClr val="512F1C"/>
                </a:solidFill>
                <a:latin typeface="Barlow Condensed"/>
              </a:rPr>
              <a:t>Townshend, a specialist in American politics, advocated maintaining a permanent army in America that would be financed by taxes imposed by the Parliament because he believed that the colonies should not be allowed to rule themselves. </a:t>
            </a:r>
            <a:r>
              <a:rPr lang="en-US" sz="2900">
                <a:solidFill>
                  <a:srgbClr val="512F1C"/>
                </a:solidFill>
                <a:latin typeface="Barlow Condensed Bold"/>
              </a:rPr>
              <a:t>(From Part 1)</a:t>
            </a:r>
          </a:p>
        </p:txBody>
      </p:sp>
      <p:sp>
        <p:nvSpPr>
          <p:cNvPr name="TextBox 15" id="15"/>
          <p:cNvSpPr txBox="true"/>
          <p:nvPr/>
        </p:nvSpPr>
        <p:spPr>
          <a:xfrm rot="0">
            <a:off x="9783963" y="6375715"/>
            <a:ext cx="5396328" cy="2190667"/>
          </a:xfrm>
          <a:prstGeom prst="rect">
            <a:avLst/>
          </a:prstGeom>
        </p:spPr>
        <p:txBody>
          <a:bodyPr anchor="t" rtlCol="false" tIns="0" lIns="0" bIns="0" rIns="0">
            <a:spAutoFit/>
          </a:bodyPr>
          <a:lstStyle/>
          <a:p>
            <a:pPr algn="l" marL="0" indent="0" lvl="1">
              <a:lnSpc>
                <a:spcPts val="3480"/>
              </a:lnSpc>
              <a:spcBef>
                <a:spcPct val="0"/>
              </a:spcBef>
            </a:pPr>
            <a:r>
              <a:rPr lang="en-US" sz="2900">
                <a:solidFill>
                  <a:srgbClr val="512F1C"/>
                </a:solidFill>
                <a:latin typeface="Barlow Condensed"/>
                <a:ea typeface="Barlow Condensed"/>
              </a:rPr>
              <a:t> A well-known Massachusetts leader name﻿d Samuel Adams authored a number of resolutions stating that Parliament had no authority to tax the colonies without giving them a voice. </a:t>
            </a:r>
            <a:r>
              <a:rPr lang="en-US" sz="2900">
                <a:solidFill>
                  <a:srgbClr val="512F1C"/>
                </a:solidFill>
                <a:latin typeface="Barlow Condensed Bold"/>
              </a:rPr>
              <a:t>(From Part 2)</a:t>
            </a:r>
          </a:p>
        </p:txBody>
      </p:sp>
      <p:sp>
        <p:nvSpPr>
          <p:cNvPr name="TextBox 16" id="16"/>
          <p:cNvSpPr txBox="true"/>
          <p:nvPr/>
        </p:nvSpPr>
        <p:spPr>
          <a:xfrm rot="0">
            <a:off x="1026915" y="5903712"/>
            <a:ext cx="5515524" cy="2580944"/>
          </a:xfrm>
          <a:prstGeom prst="rect">
            <a:avLst/>
          </a:prstGeom>
        </p:spPr>
        <p:txBody>
          <a:bodyPr anchor="t" rtlCol="false" tIns="0" lIns="0" bIns="0" rIns="0">
            <a:spAutoFit/>
          </a:bodyPr>
          <a:lstStyle/>
          <a:p>
            <a:pPr algn="l" marL="0" indent="0" lvl="1">
              <a:lnSpc>
                <a:spcPts val="4079"/>
              </a:lnSpc>
              <a:spcBef>
                <a:spcPct val="0"/>
              </a:spcBef>
            </a:pPr>
            <a:r>
              <a:rPr lang="en-US" sz="3399">
                <a:solidFill>
                  <a:srgbClr val="512F1C"/>
                </a:solidFill>
                <a:latin typeface="Barlow Condensed"/>
              </a:rPr>
              <a:t>I don't think it was a fair solution to make them pay taxes because the American people did not have representatives in England to make their opinions heard.</a:t>
            </a:r>
          </a:p>
        </p:txBody>
      </p:sp>
      <p:sp>
        <p:nvSpPr>
          <p:cNvPr name="TextBox 17" id="17"/>
          <p:cNvSpPr txBox="true"/>
          <p:nvPr/>
        </p:nvSpPr>
        <p:spPr>
          <a:xfrm rot="0">
            <a:off x="1215627" y="4891115"/>
            <a:ext cx="2831986" cy="495246"/>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SAMPLE ANSWER:</a:t>
            </a:r>
          </a:p>
        </p:txBody>
      </p:sp>
      <p:sp>
        <p:nvSpPr>
          <p:cNvPr name="TextBox 18" id="18"/>
          <p:cNvSpPr txBox="true"/>
          <p:nvPr/>
        </p:nvSpPr>
        <p:spPr>
          <a:xfrm rot="0">
            <a:off x="1026915" y="2063601"/>
            <a:ext cx="3214094" cy="2066660"/>
          </a:xfrm>
          <a:prstGeom prst="rect">
            <a:avLst/>
          </a:prstGeom>
        </p:spPr>
        <p:txBody>
          <a:bodyPr anchor="t" rtlCol="false" tIns="0" lIns="0" bIns="0" rIns="0">
            <a:spAutoFit/>
          </a:bodyPr>
          <a:lstStyle/>
          <a:p>
            <a:pPr algn="l" marL="0" indent="0" lvl="1">
              <a:lnSpc>
                <a:spcPts val="4079"/>
              </a:lnSpc>
              <a:spcBef>
                <a:spcPct val="0"/>
              </a:spcBef>
            </a:pPr>
            <a:r>
              <a:rPr lang="en-US" sz="3399" u="sng">
                <a:solidFill>
                  <a:srgbClr val="512F1C"/>
                </a:solidFill>
                <a:latin typeface="Barlow Condensed"/>
              </a:rPr>
              <a:t>Do you think</a:t>
            </a:r>
            <a:r>
              <a:rPr lang="en-US" sz="3399">
                <a:solidFill>
                  <a:srgbClr val="512F1C"/>
                </a:solidFill>
                <a:latin typeface="Barlow Condensed"/>
              </a:rPr>
              <a:t> that imposing taxes was a fair solution to help support the colonies?</a:t>
            </a:r>
          </a:p>
        </p:txBody>
      </p:sp>
      <p:sp>
        <p:nvSpPr>
          <p:cNvPr name="TextBox 19" id="19"/>
          <p:cNvSpPr txBox="true"/>
          <p:nvPr/>
        </p:nvSpPr>
        <p:spPr>
          <a:xfrm rot="0">
            <a:off x="1188840" y="1269295"/>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QUESTION:</a:t>
            </a:r>
          </a:p>
        </p:txBody>
      </p:sp>
      <p:sp>
        <p:nvSpPr>
          <p:cNvPr name="Freeform 20" id="20"/>
          <p:cNvSpPr/>
          <p:nvPr/>
        </p:nvSpPr>
        <p:spPr>
          <a:xfrm flipH="false" flipV="false" rot="0">
            <a:off x="15694851" y="5913237"/>
            <a:ext cx="1692526" cy="3512789"/>
          </a:xfrm>
          <a:custGeom>
            <a:avLst/>
            <a:gdLst/>
            <a:ahLst/>
            <a:cxnLst/>
            <a:rect r="r" b="b" t="t" l="l"/>
            <a:pathLst>
              <a:path h="3512789" w="1692526">
                <a:moveTo>
                  <a:pt x="0" y="0"/>
                </a:moveTo>
                <a:lnTo>
                  <a:pt x="1692526" y="0"/>
                </a:lnTo>
                <a:lnTo>
                  <a:pt x="1692526" y="3512789"/>
                </a:lnTo>
                <a:lnTo>
                  <a:pt x="0" y="35127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r"/>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5E8"/>
        </a:solidFill>
      </p:bgPr>
    </p:bg>
    <p:spTree>
      <p:nvGrpSpPr>
        <p:cNvPr id="1" name=""/>
        <p:cNvGrpSpPr/>
        <p:nvPr/>
      </p:nvGrpSpPr>
      <p:grpSpPr>
        <a:xfrm>
          <a:off x="0" y="0"/>
          <a:ext cx="0" cy="0"/>
          <a:chOff x="0" y="0"/>
          <a:chExt cx="0" cy="0"/>
        </a:xfrm>
      </p:grpSpPr>
      <p:grpSp>
        <p:nvGrpSpPr>
          <p:cNvPr name="Group 2" id="2"/>
          <p:cNvGrpSpPr/>
          <p:nvPr/>
        </p:nvGrpSpPr>
        <p:grpSpPr>
          <a:xfrm rot="0">
            <a:off x="10050348" y="3944537"/>
            <a:ext cx="6900024" cy="2685915"/>
            <a:chOff x="0" y="0"/>
            <a:chExt cx="9200032" cy="3581219"/>
          </a:xfrm>
        </p:grpSpPr>
        <p:sp>
          <p:nvSpPr>
            <p:cNvPr name="TextBox 3" id="3"/>
            <p:cNvSpPr txBox="true"/>
            <p:nvPr/>
          </p:nvSpPr>
          <p:spPr>
            <a:xfrm rot="0">
              <a:off x="0" y="1971567"/>
              <a:ext cx="9200032" cy="1609653"/>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512F1C"/>
                  </a:solidFill>
                  <a:latin typeface="Barlow Condensed"/>
                </a:rPr>
                <a:t>It‘s time to read again and use</a:t>
              </a:r>
            </a:p>
            <a:p>
              <a:pPr algn="ctr" marL="0" indent="0" lvl="0">
                <a:lnSpc>
                  <a:spcPts val="4799"/>
                </a:lnSpc>
                <a:spcBef>
                  <a:spcPct val="0"/>
                </a:spcBef>
              </a:pPr>
              <a:r>
                <a:rPr lang="en-US" sz="3999" strike="noStrike" u="none">
                  <a:solidFill>
                    <a:srgbClr val="512F1C"/>
                  </a:solidFill>
                  <a:latin typeface="Barlow Condensed"/>
                </a:rPr>
                <a:t>HERE, HIDDEN and HEAD!</a:t>
              </a:r>
            </a:p>
          </p:txBody>
        </p:sp>
        <p:sp>
          <p:nvSpPr>
            <p:cNvPr name="TextBox 4" id="4"/>
            <p:cNvSpPr txBox="true"/>
            <p:nvPr/>
          </p:nvSpPr>
          <p:spPr>
            <a:xfrm rot="0">
              <a:off x="0" y="-228600"/>
              <a:ext cx="9200032" cy="2057292"/>
            </a:xfrm>
            <a:prstGeom prst="rect">
              <a:avLst/>
            </a:prstGeom>
          </p:spPr>
          <p:txBody>
            <a:bodyPr anchor="t" rtlCol="false" tIns="0" lIns="0" bIns="0" rIns="0">
              <a:spAutoFit/>
            </a:bodyPr>
            <a:lstStyle/>
            <a:p>
              <a:pPr algn="ctr" marL="0" indent="0" lvl="0">
                <a:lnSpc>
                  <a:spcPts val="10800"/>
                </a:lnSpc>
                <a:spcBef>
                  <a:spcPct val="0"/>
                </a:spcBef>
              </a:pPr>
              <a:r>
                <a:rPr lang="en-US" sz="9000" spc="-270">
                  <a:solidFill>
                    <a:srgbClr val="512F1C"/>
                  </a:solidFill>
                  <a:latin typeface="Tropikal"/>
                </a:rPr>
                <a:t>Try and Apply</a:t>
              </a:r>
            </a:p>
          </p:txBody>
        </p:sp>
      </p:grpSp>
      <p:sp>
        <p:nvSpPr>
          <p:cNvPr name="Freeform 5" id="5"/>
          <p:cNvSpPr/>
          <p:nvPr/>
        </p:nvSpPr>
        <p:spPr>
          <a:xfrm flipH="true" flipV="true" rot="-311069">
            <a:off x="152694" y="661607"/>
            <a:ext cx="9208109" cy="8632403"/>
          </a:xfrm>
          <a:custGeom>
            <a:avLst/>
            <a:gdLst/>
            <a:ahLst/>
            <a:cxnLst/>
            <a:rect r="r" b="b" t="t" l="l"/>
            <a:pathLst>
              <a:path h="8632403" w="9208109">
                <a:moveTo>
                  <a:pt x="9208109" y="8632403"/>
                </a:moveTo>
                <a:lnTo>
                  <a:pt x="0" y="8632403"/>
                </a:lnTo>
                <a:lnTo>
                  <a:pt x="0" y="0"/>
                </a:lnTo>
                <a:lnTo>
                  <a:pt x="9208109" y="0"/>
                </a:lnTo>
                <a:lnTo>
                  <a:pt x="9208109" y="8632403"/>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Freeform 6" id="6"/>
          <p:cNvSpPr/>
          <p:nvPr/>
        </p:nvSpPr>
        <p:spPr>
          <a:xfrm flipH="false" flipV="false" rot="0">
            <a:off x="2632537" y="4403924"/>
            <a:ext cx="5220966" cy="3588228"/>
          </a:xfrm>
          <a:custGeom>
            <a:avLst/>
            <a:gdLst/>
            <a:ahLst/>
            <a:cxnLst/>
            <a:rect r="r" b="b" t="t" l="l"/>
            <a:pathLst>
              <a:path h="3588228" w="5220966">
                <a:moveTo>
                  <a:pt x="0" y="0"/>
                </a:moveTo>
                <a:lnTo>
                  <a:pt x="5220966" y="0"/>
                </a:lnTo>
                <a:lnTo>
                  <a:pt x="5220966" y="3588228"/>
                </a:lnTo>
                <a:lnTo>
                  <a:pt x="0" y="35882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78887">
            <a:off x="3613335" y="2036146"/>
            <a:ext cx="4098974" cy="3651073"/>
          </a:xfrm>
          <a:custGeom>
            <a:avLst/>
            <a:gdLst/>
            <a:ahLst/>
            <a:cxnLst/>
            <a:rect r="r" b="b" t="t" l="l"/>
            <a:pathLst>
              <a:path h="3651073" w="4098974">
                <a:moveTo>
                  <a:pt x="0" y="0"/>
                </a:moveTo>
                <a:lnTo>
                  <a:pt x="4098974" y="0"/>
                </a:lnTo>
                <a:lnTo>
                  <a:pt x="4098974" y="3651073"/>
                </a:lnTo>
                <a:lnTo>
                  <a:pt x="0" y="365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r"/>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1028700" y="2684607"/>
            <a:ext cx="7781589" cy="3826347"/>
            <a:chOff x="0" y="0"/>
            <a:chExt cx="6634002" cy="3262058"/>
          </a:xfrm>
        </p:grpSpPr>
        <p:sp>
          <p:nvSpPr>
            <p:cNvPr name="Freeform 3" id="3"/>
            <p:cNvSpPr/>
            <p:nvPr/>
          </p:nvSpPr>
          <p:spPr>
            <a:xfrm flipH="false" flipV="false" rot="0">
              <a:off x="-4213" y="0"/>
              <a:ext cx="6638215" cy="3262058"/>
            </a:xfrm>
            <a:custGeom>
              <a:avLst/>
              <a:gdLst/>
              <a:ahLst/>
              <a:cxnLst/>
              <a:rect r="r" b="b" t="t" l="l"/>
              <a:pathLst>
                <a:path h="3262058" w="6638215">
                  <a:moveTo>
                    <a:pt x="278431" y="16918"/>
                  </a:moveTo>
                  <a:cubicBezTo>
                    <a:pt x="278431" y="16918"/>
                    <a:pt x="604014" y="12258"/>
                    <a:pt x="988285" y="12454"/>
                  </a:cubicBezTo>
                  <a:cubicBezTo>
                    <a:pt x="5160203" y="12671"/>
                    <a:pt x="6364147" y="0"/>
                    <a:pt x="6364147" y="0"/>
                  </a:cubicBezTo>
                  <a:cubicBezTo>
                    <a:pt x="6431611" y="0"/>
                    <a:pt x="6507548" y="0"/>
                    <a:pt x="6586321" y="85073"/>
                  </a:cubicBezTo>
                  <a:cubicBezTo>
                    <a:pt x="6629299" y="131488"/>
                    <a:pt x="6630367" y="240224"/>
                    <a:pt x="6630772" y="320281"/>
                  </a:cubicBezTo>
                  <a:cubicBezTo>
                    <a:pt x="6630772" y="320281"/>
                    <a:pt x="6629068" y="2076510"/>
                    <a:pt x="6629068" y="2499474"/>
                  </a:cubicBezTo>
                  <a:cubicBezTo>
                    <a:pt x="6629068" y="2713633"/>
                    <a:pt x="6638216" y="3012812"/>
                    <a:pt x="6638216" y="3012812"/>
                  </a:cubicBezTo>
                  <a:cubicBezTo>
                    <a:pt x="6638216" y="3141481"/>
                    <a:pt x="6634046" y="3262058"/>
                    <a:pt x="6381208" y="3253924"/>
                  </a:cubicBezTo>
                  <a:cubicBezTo>
                    <a:pt x="6381208" y="3253924"/>
                    <a:pt x="6004735" y="3233626"/>
                    <a:pt x="5309611" y="3241224"/>
                  </a:cubicBezTo>
                  <a:cubicBezTo>
                    <a:pt x="1787167" y="3249358"/>
                    <a:pt x="304023" y="3262058"/>
                    <a:pt x="304023" y="3262058"/>
                  </a:cubicBezTo>
                  <a:cubicBezTo>
                    <a:pt x="132548" y="3262058"/>
                    <a:pt x="4213" y="3160989"/>
                    <a:pt x="8532" y="2958442"/>
                  </a:cubicBezTo>
                  <a:cubicBezTo>
                    <a:pt x="8532" y="2958442"/>
                    <a:pt x="9630" y="2459901"/>
                    <a:pt x="4815" y="1127396"/>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4" id="4"/>
          <p:cNvGrpSpPr/>
          <p:nvPr/>
        </p:nvGrpSpPr>
        <p:grpSpPr>
          <a:xfrm rot="0">
            <a:off x="9561990" y="2684607"/>
            <a:ext cx="7697310" cy="3826347"/>
            <a:chOff x="0" y="0"/>
            <a:chExt cx="4333317" cy="2154100"/>
          </a:xfrm>
        </p:grpSpPr>
        <p:sp>
          <p:nvSpPr>
            <p:cNvPr name="Freeform 5" id="5"/>
            <p:cNvSpPr/>
            <p:nvPr/>
          </p:nvSpPr>
          <p:spPr>
            <a:xfrm flipH="false" flipV="false" rot="0">
              <a:off x="-4213" y="0"/>
              <a:ext cx="4337530" cy="2154100"/>
            </a:xfrm>
            <a:custGeom>
              <a:avLst/>
              <a:gdLst/>
              <a:ahLst/>
              <a:cxnLst/>
              <a:rect r="r" b="b" t="t" l="l"/>
              <a:pathLst>
                <a:path h="2154100" w="4337530">
                  <a:moveTo>
                    <a:pt x="278431" y="16918"/>
                  </a:moveTo>
                  <a:cubicBezTo>
                    <a:pt x="278431" y="16918"/>
                    <a:pt x="604014" y="12258"/>
                    <a:pt x="947323" y="12454"/>
                  </a:cubicBezTo>
                  <a:cubicBezTo>
                    <a:pt x="3150513" y="12671"/>
                    <a:pt x="4063462" y="0"/>
                    <a:pt x="4063462" y="0"/>
                  </a:cubicBezTo>
                  <a:cubicBezTo>
                    <a:pt x="4130925" y="0"/>
                    <a:pt x="4206863" y="0"/>
                    <a:pt x="4285636" y="85073"/>
                  </a:cubicBezTo>
                  <a:cubicBezTo>
                    <a:pt x="4328614" y="131488"/>
                    <a:pt x="4329682" y="240224"/>
                    <a:pt x="4330087" y="320281"/>
                  </a:cubicBezTo>
                  <a:cubicBezTo>
                    <a:pt x="4330087" y="320281"/>
                    <a:pt x="4328382" y="1159807"/>
                    <a:pt x="4328382" y="1391516"/>
                  </a:cubicBezTo>
                  <a:cubicBezTo>
                    <a:pt x="4328382" y="1605675"/>
                    <a:pt x="4337530" y="1904854"/>
                    <a:pt x="4337530" y="1904854"/>
                  </a:cubicBezTo>
                  <a:cubicBezTo>
                    <a:pt x="4337530" y="2033523"/>
                    <a:pt x="4333361" y="2154100"/>
                    <a:pt x="4080523" y="2145966"/>
                  </a:cubicBezTo>
                  <a:cubicBezTo>
                    <a:pt x="4080523" y="2145966"/>
                    <a:pt x="3704051" y="2125668"/>
                    <a:pt x="3229416" y="2133266"/>
                  </a:cubicBezTo>
                  <a:cubicBezTo>
                    <a:pt x="1369213" y="2141400"/>
                    <a:pt x="304023" y="2154100"/>
                    <a:pt x="304023" y="2154100"/>
                  </a:cubicBezTo>
                  <a:cubicBezTo>
                    <a:pt x="132548" y="2154100"/>
                    <a:pt x="4213" y="2053031"/>
                    <a:pt x="8532" y="1850484"/>
                  </a:cubicBezTo>
                  <a:cubicBezTo>
                    <a:pt x="8532" y="1850484"/>
                    <a:pt x="9630" y="1351943"/>
                    <a:pt x="4815" y="971294"/>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6" id="6"/>
          <p:cNvGrpSpPr/>
          <p:nvPr/>
        </p:nvGrpSpPr>
        <p:grpSpPr>
          <a:xfrm rot="0">
            <a:off x="1028700" y="7079560"/>
            <a:ext cx="7781589" cy="1872588"/>
            <a:chOff x="0" y="0"/>
            <a:chExt cx="21511173" cy="5176523"/>
          </a:xfrm>
        </p:grpSpPr>
        <p:sp>
          <p:nvSpPr>
            <p:cNvPr name="Freeform 7" id="7"/>
            <p:cNvSpPr/>
            <p:nvPr/>
          </p:nvSpPr>
          <p:spPr>
            <a:xfrm flipH="false" flipV="false" rot="0">
              <a:off x="-19558" y="-6477"/>
              <a:ext cx="21550036" cy="5196843"/>
            </a:xfrm>
            <a:custGeom>
              <a:avLst/>
              <a:gdLst/>
              <a:ahLst/>
              <a:cxnLst/>
              <a:rect r="r" b="b" t="t" l="l"/>
              <a:pathLst>
                <a:path h="5196843" w="21550036">
                  <a:moveTo>
                    <a:pt x="21521334" y="3512288"/>
                  </a:moveTo>
                  <a:cubicBezTo>
                    <a:pt x="21506856" y="3989073"/>
                    <a:pt x="21479296" y="4101975"/>
                    <a:pt x="21435100" y="4205861"/>
                  </a:cubicBezTo>
                  <a:cubicBezTo>
                    <a:pt x="21402462" y="4282443"/>
                    <a:pt x="21357376" y="4353817"/>
                    <a:pt x="21311784" y="4423286"/>
                  </a:cubicBezTo>
                  <a:cubicBezTo>
                    <a:pt x="21212469" y="4574797"/>
                    <a:pt x="21104519" y="4735833"/>
                    <a:pt x="20959232" y="4846958"/>
                  </a:cubicBezTo>
                  <a:cubicBezTo>
                    <a:pt x="20775716" y="4987166"/>
                    <a:pt x="20546482" y="5054603"/>
                    <a:pt x="20321057" y="5088638"/>
                  </a:cubicBezTo>
                  <a:cubicBezTo>
                    <a:pt x="20059690" y="5128136"/>
                    <a:pt x="19795022" y="5125215"/>
                    <a:pt x="19531370" y="5131184"/>
                  </a:cubicBezTo>
                  <a:cubicBezTo>
                    <a:pt x="19260861" y="5137406"/>
                    <a:pt x="18990732" y="5153281"/>
                    <a:pt x="18720603" y="5167887"/>
                  </a:cubicBezTo>
                  <a:cubicBezTo>
                    <a:pt x="2582291" y="5196843"/>
                    <a:pt x="1825117" y="5187444"/>
                    <a:pt x="1292479" y="5117213"/>
                  </a:cubicBezTo>
                  <a:cubicBezTo>
                    <a:pt x="841502" y="5057778"/>
                    <a:pt x="587502" y="4947415"/>
                    <a:pt x="286639" y="4585592"/>
                  </a:cubicBezTo>
                  <a:cubicBezTo>
                    <a:pt x="151130" y="4422650"/>
                    <a:pt x="54610" y="4226181"/>
                    <a:pt x="28702" y="4014599"/>
                  </a:cubicBezTo>
                  <a:cubicBezTo>
                    <a:pt x="0" y="2511122"/>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1084420" y="7620"/>
                  </a:cubicBezTo>
                  <a:cubicBezTo>
                    <a:pt x="18852937" y="0"/>
                    <a:pt x="19178438" y="39624"/>
                    <a:pt x="19454282" y="32004"/>
                  </a:cubicBezTo>
                  <a:cubicBezTo>
                    <a:pt x="19717934" y="24765"/>
                    <a:pt x="20062739" y="42672"/>
                    <a:pt x="20325374" y="72771"/>
                  </a:cubicBezTo>
                  <a:cubicBezTo>
                    <a:pt x="20760476" y="122428"/>
                    <a:pt x="21007491" y="161163"/>
                    <a:pt x="21258570" y="540258"/>
                  </a:cubicBezTo>
                  <a:cubicBezTo>
                    <a:pt x="21322579" y="638302"/>
                    <a:pt x="21379856" y="740664"/>
                    <a:pt x="21425575" y="848614"/>
                  </a:cubicBezTo>
                  <a:cubicBezTo>
                    <a:pt x="21511809" y="1052957"/>
                    <a:pt x="21550036" y="1273937"/>
                    <a:pt x="21521334" y="3512288"/>
                  </a:cubicBezTo>
                  <a:close/>
                </a:path>
              </a:pathLst>
            </a:custGeom>
            <a:solidFill>
              <a:srgbClr val="512F1C"/>
            </a:solidFill>
          </p:spPr>
        </p:sp>
      </p:grpSp>
      <p:sp>
        <p:nvSpPr>
          <p:cNvPr name="Freeform 8" id="8"/>
          <p:cNvSpPr/>
          <p:nvPr/>
        </p:nvSpPr>
        <p:spPr>
          <a:xfrm flipH="false" flipV="false" rot="0">
            <a:off x="10075200" y="7079560"/>
            <a:ext cx="2394432" cy="2006655"/>
          </a:xfrm>
          <a:custGeom>
            <a:avLst/>
            <a:gdLst/>
            <a:ahLst/>
            <a:cxnLst/>
            <a:rect r="r" b="b" t="t" l="l"/>
            <a:pathLst>
              <a:path h="2006655" w="2394432">
                <a:moveTo>
                  <a:pt x="0" y="0"/>
                </a:moveTo>
                <a:lnTo>
                  <a:pt x="2394433" y="0"/>
                </a:lnTo>
                <a:lnTo>
                  <a:pt x="2394433" y="2006655"/>
                </a:lnTo>
                <a:lnTo>
                  <a:pt x="0" y="2006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764567"/>
            <a:ext cx="12982615" cy="1504896"/>
          </a:xfrm>
          <a:prstGeom prst="rect">
            <a:avLst/>
          </a:prstGeom>
        </p:spPr>
        <p:txBody>
          <a:bodyPr anchor="t" rtlCol="false" tIns="0" lIns="0" bIns="0" rIns="0">
            <a:spAutoFit/>
          </a:bodyPr>
          <a:lstStyle/>
          <a:p>
            <a:pPr algn="l" marL="0" indent="0" lvl="0">
              <a:lnSpc>
                <a:spcPts val="10200"/>
              </a:lnSpc>
              <a:spcBef>
                <a:spcPct val="0"/>
              </a:spcBef>
            </a:pPr>
            <a:r>
              <a:rPr lang="en-US" sz="8500" spc="-255">
                <a:solidFill>
                  <a:srgbClr val="512F1C"/>
                </a:solidFill>
                <a:latin typeface="Tropikal"/>
              </a:rPr>
              <a:t>Read the passage again.</a:t>
            </a:r>
          </a:p>
        </p:txBody>
      </p:sp>
      <p:sp>
        <p:nvSpPr>
          <p:cNvPr name="TextBox 10" id="10"/>
          <p:cNvSpPr txBox="true"/>
          <p:nvPr/>
        </p:nvSpPr>
        <p:spPr>
          <a:xfrm rot="0">
            <a:off x="2690217" y="3167365"/>
            <a:ext cx="5660026" cy="1809669"/>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Who were the two men appointed to key positions in England in 1763?</a:t>
            </a:r>
          </a:p>
        </p:txBody>
      </p:sp>
      <p:sp>
        <p:nvSpPr>
          <p:cNvPr name="TextBox 11" id="11"/>
          <p:cNvSpPr txBox="true"/>
          <p:nvPr/>
        </p:nvSpPr>
        <p:spPr>
          <a:xfrm rot="0">
            <a:off x="11181238" y="3167365"/>
            <a:ext cx="5660156" cy="1809669"/>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What did Charles Townshend advocate regarding American politics and taxation?</a:t>
            </a:r>
          </a:p>
        </p:txBody>
      </p:sp>
      <p:sp>
        <p:nvSpPr>
          <p:cNvPr name="TextBox 12" id="12"/>
          <p:cNvSpPr txBox="true"/>
          <p:nvPr/>
        </p:nvSpPr>
        <p:spPr>
          <a:xfrm rot="0">
            <a:off x="1526326" y="7368285"/>
            <a:ext cx="6823916" cy="1209576"/>
          </a:xfrm>
          <a:prstGeom prst="rect">
            <a:avLst/>
          </a:prstGeom>
        </p:spPr>
        <p:txBody>
          <a:bodyPr anchor="t" rtlCol="false" tIns="0" lIns="0" bIns="0" rIns="0">
            <a:spAutoFit/>
          </a:bodyPr>
          <a:lstStyle/>
          <a:p>
            <a:pPr algn="l" marL="0" indent="0" lvl="1">
              <a:lnSpc>
                <a:spcPts val="4799"/>
              </a:lnSpc>
              <a:spcBef>
                <a:spcPct val="0"/>
              </a:spcBef>
            </a:pPr>
            <a:r>
              <a:rPr lang="en-US" sz="3999">
                <a:solidFill>
                  <a:srgbClr val="FFF5E8"/>
                </a:solidFill>
                <a:latin typeface="Barlow Condensed"/>
              </a:rPr>
              <a:t>Using the </a:t>
            </a:r>
            <a:r>
              <a:rPr lang="en-US" sz="3999">
                <a:solidFill>
                  <a:srgbClr val="FFF5E8"/>
                </a:solidFill>
                <a:latin typeface="Barlow Condensed Bold"/>
              </a:rPr>
              <a:t>HERE</a:t>
            </a:r>
            <a:r>
              <a:rPr lang="en-US" sz="3999">
                <a:solidFill>
                  <a:srgbClr val="FFF5E8"/>
                </a:solidFill>
                <a:latin typeface="Barlow Condensed"/>
              </a:rPr>
              <a:t> strategy, what is your answer to these questions?</a:t>
            </a:r>
          </a:p>
        </p:txBody>
      </p:sp>
      <p:sp>
        <p:nvSpPr>
          <p:cNvPr name="Freeform 13" id="13"/>
          <p:cNvSpPr/>
          <p:nvPr/>
        </p:nvSpPr>
        <p:spPr>
          <a:xfrm flipH="false" flipV="false" rot="0">
            <a:off x="12925585" y="5652118"/>
            <a:ext cx="1737524" cy="3606182"/>
          </a:xfrm>
          <a:custGeom>
            <a:avLst/>
            <a:gdLst/>
            <a:ahLst/>
            <a:cxnLst/>
            <a:rect r="r" b="b" t="t" l="l"/>
            <a:pathLst>
              <a:path h="3606182" w="1737524">
                <a:moveTo>
                  <a:pt x="0" y="0"/>
                </a:moveTo>
                <a:lnTo>
                  <a:pt x="1737523" y="0"/>
                </a:lnTo>
                <a:lnTo>
                  <a:pt x="1737523" y="3606182"/>
                </a:lnTo>
                <a:lnTo>
                  <a:pt x="0" y="3606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663108" y="5652118"/>
            <a:ext cx="1911550" cy="3588234"/>
          </a:xfrm>
          <a:custGeom>
            <a:avLst/>
            <a:gdLst/>
            <a:ahLst/>
            <a:cxnLst/>
            <a:rect r="r" b="b" t="t" l="l"/>
            <a:pathLst>
              <a:path h="3588234" w="1911550">
                <a:moveTo>
                  <a:pt x="0" y="0"/>
                </a:moveTo>
                <a:lnTo>
                  <a:pt x="1911551" y="0"/>
                </a:lnTo>
                <a:lnTo>
                  <a:pt x="1911551" y="3588235"/>
                </a:lnTo>
                <a:lnTo>
                  <a:pt x="0" y="35882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384032" y="3143998"/>
            <a:ext cx="1087110" cy="1025714"/>
            <a:chOff x="0" y="0"/>
            <a:chExt cx="1449480" cy="1367619"/>
          </a:xfrm>
        </p:grpSpPr>
        <p:sp>
          <p:nvSpPr>
            <p:cNvPr name="Freeform 16" id="16"/>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8">
                <a:extLst>
                  <a:ext uri="{96DAC541-7B7A-43D3-8B79-37D633B846F1}">
                    <asvg:svgBlip xmlns:asvg="http://schemas.microsoft.com/office/drawing/2016/SVG/main" r:embed="rId9"/>
                  </a:ext>
                </a:extLst>
              </a:blip>
              <a:stretch>
                <a:fillRect l="0" t="-910" r="0" b="-910"/>
              </a:stretch>
            </a:blipFill>
          </p:spPr>
        </p:sp>
        <p:sp>
          <p:nvSpPr>
            <p:cNvPr name="TextBox 17" id="17"/>
            <p:cNvSpPr txBox="true"/>
            <p:nvPr/>
          </p:nvSpPr>
          <p:spPr>
            <a:xfrm rot="0">
              <a:off x="369178" y="254984"/>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1</a:t>
              </a:r>
            </a:p>
          </p:txBody>
        </p:sp>
      </p:grpSp>
      <p:grpSp>
        <p:nvGrpSpPr>
          <p:cNvPr name="Group 18" id="18"/>
          <p:cNvGrpSpPr/>
          <p:nvPr/>
        </p:nvGrpSpPr>
        <p:grpSpPr>
          <a:xfrm rot="0">
            <a:off x="9875053" y="3143998"/>
            <a:ext cx="1087110" cy="1025714"/>
            <a:chOff x="0" y="0"/>
            <a:chExt cx="1449480" cy="1367619"/>
          </a:xfrm>
        </p:grpSpPr>
        <p:sp>
          <p:nvSpPr>
            <p:cNvPr name="Freeform 19" id="19"/>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8">
                <a:extLst>
                  <a:ext uri="{96DAC541-7B7A-43D3-8B79-37D633B846F1}">
                    <asvg:svgBlip xmlns:asvg="http://schemas.microsoft.com/office/drawing/2016/SVG/main" r:embed="rId9"/>
                  </a:ext>
                </a:extLst>
              </a:blip>
              <a:stretch>
                <a:fillRect l="0" t="-910" r="0" b="-910"/>
              </a:stretch>
            </a:blipFill>
          </p:spPr>
        </p:sp>
        <p:sp>
          <p:nvSpPr>
            <p:cNvPr name="TextBox 20" id="20"/>
            <p:cNvSpPr txBox="true"/>
            <p:nvPr/>
          </p:nvSpPr>
          <p:spPr>
            <a:xfrm rot="0">
              <a:off x="369178" y="254984"/>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2</a:t>
              </a:r>
            </a:p>
          </p:txBody>
        </p:sp>
      </p:grpSp>
    </p:spTree>
  </p:cSld>
  <p:clrMapOvr>
    <a:masterClrMapping/>
  </p:clrMapOvr>
  <p:transition spd="fast">
    <p:wipe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1028700" y="2684607"/>
            <a:ext cx="7781589" cy="3826347"/>
            <a:chOff x="0" y="0"/>
            <a:chExt cx="6634002" cy="3262058"/>
          </a:xfrm>
        </p:grpSpPr>
        <p:sp>
          <p:nvSpPr>
            <p:cNvPr name="Freeform 3" id="3"/>
            <p:cNvSpPr/>
            <p:nvPr/>
          </p:nvSpPr>
          <p:spPr>
            <a:xfrm flipH="false" flipV="false" rot="0">
              <a:off x="-4213" y="0"/>
              <a:ext cx="6638215" cy="3262058"/>
            </a:xfrm>
            <a:custGeom>
              <a:avLst/>
              <a:gdLst/>
              <a:ahLst/>
              <a:cxnLst/>
              <a:rect r="r" b="b" t="t" l="l"/>
              <a:pathLst>
                <a:path h="3262058" w="6638215">
                  <a:moveTo>
                    <a:pt x="278431" y="16918"/>
                  </a:moveTo>
                  <a:cubicBezTo>
                    <a:pt x="278431" y="16918"/>
                    <a:pt x="604014" y="12258"/>
                    <a:pt x="988285" y="12454"/>
                  </a:cubicBezTo>
                  <a:cubicBezTo>
                    <a:pt x="5160203" y="12671"/>
                    <a:pt x="6364147" y="0"/>
                    <a:pt x="6364147" y="0"/>
                  </a:cubicBezTo>
                  <a:cubicBezTo>
                    <a:pt x="6431611" y="0"/>
                    <a:pt x="6507548" y="0"/>
                    <a:pt x="6586321" y="85073"/>
                  </a:cubicBezTo>
                  <a:cubicBezTo>
                    <a:pt x="6629299" y="131488"/>
                    <a:pt x="6630367" y="240224"/>
                    <a:pt x="6630772" y="320281"/>
                  </a:cubicBezTo>
                  <a:cubicBezTo>
                    <a:pt x="6630772" y="320281"/>
                    <a:pt x="6629068" y="2076510"/>
                    <a:pt x="6629068" y="2499474"/>
                  </a:cubicBezTo>
                  <a:cubicBezTo>
                    <a:pt x="6629068" y="2713633"/>
                    <a:pt x="6638216" y="3012812"/>
                    <a:pt x="6638216" y="3012812"/>
                  </a:cubicBezTo>
                  <a:cubicBezTo>
                    <a:pt x="6638216" y="3141481"/>
                    <a:pt x="6634046" y="3262058"/>
                    <a:pt x="6381208" y="3253924"/>
                  </a:cubicBezTo>
                  <a:cubicBezTo>
                    <a:pt x="6381208" y="3253924"/>
                    <a:pt x="6004735" y="3233626"/>
                    <a:pt x="5309611" y="3241224"/>
                  </a:cubicBezTo>
                  <a:cubicBezTo>
                    <a:pt x="1787167" y="3249358"/>
                    <a:pt x="304023" y="3262058"/>
                    <a:pt x="304023" y="3262058"/>
                  </a:cubicBezTo>
                  <a:cubicBezTo>
                    <a:pt x="132548" y="3262058"/>
                    <a:pt x="4213" y="3160989"/>
                    <a:pt x="8532" y="2958442"/>
                  </a:cubicBezTo>
                  <a:cubicBezTo>
                    <a:pt x="8532" y="2958442"/>
                    <a:pt x="9630" y="2459901"/>
                    <a:pt x="4815" y="1127396"/>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4" id="4"/>
          <p:cNvGrpSpPr/>
          <p:nvPr/>
        </p:nvGrpSpPr>
        <p:grpSpPr>
          <a:xfrm rot="0">
            <a:off x="9561990" y="2684607"/>
            <a:ext cx="7697310" cy="3826347"/>
            <a:chOff x="0" y="0"/>
            <a:chExt cx="4333317" cy="2154100"/>
          </a:xfrm>
        </p:grpSpPr>
        <p:sp>
          <p:nvSpPr>
            <p:cNvPr name="Freeform 5" id="5"/>
            <p:cNvSpPr/>
            <p:nvPr/>
          </p:nvSpPr>
          <p:spPr>
            <a:xfrm flipH="false" flipV="false" rot="0">
              <a:off x="-4213" y="0"/>
              <a:ext cx="4337530" cy="2154100"/>
            </a:xfrm>
            <a:custGeom>
              <a:avLst/>
              <a:gdLst/>
              <a:ahLst/>
              <a:cxnLst/>
              <a:rect r="r" b="b" t="t" l="l"/>
              <a:pathLst>
                <a:path h="2154100" w="4337530">
                  <a:moveTo>
                    <a:pt x="278431" y="16918"/>
                  </a:moveTo>
                  <a:cubicBezTo>
                    <a:pt x="278431" y="16918"/>
                    <a:pt x="604014" y="12258"/>
                    <a:pt x="947323" y="12454"/>
                  </a:cubicBezTo>
                  <a:cubicBezTo>
                    <a:pt x="3150513" y="12671"/>
                    <a:pt x="4063462" y="0"/>
                    <a:pt x="4063462" y="0"/>
                  </a:cubicBezTo>
                  <a:cubicBezTo>
                    <a:pt x="4130925" y="0"/>
                    <a:pt x="4206863" y="0"/>
                    <a:pt x="4285636" y="85073"/>
                  </a:cubicBezTo>
                  <a:cubicBezTo>
                    <a:pt x="4328614" y="131488"/>
                    <a:pt x="4329682" y="240224"/>
                    <a:pt x="4330087" y="320281"/>
                  </a:cubicBezTo>
                  <a:cubicBezTo>
                    <a:pt x="4330087" y="320281"/>
                    <a:pt x="4328382" y="1159807"/>
                    <a:pt x="4328382" y="1391516"/>
                  </a:cubicBezTo>
                  <a:cubicBezTo>
                    <a:pt x="4328382" y="1605675"/>
                    <a:pt x="4337530" y="1904854"/>
                    <a:pt x="4337530" y="1904854"/>
                  </a:cubicBezTo>
                  <a:cubicBezTo>
                    <a:pt x="4337530" y="2033523"/>
                    <a:pt x="4333361" y="2154100"/>
                    <a:pt x="4080523" y="2145966"/>
                  </a:cubicBezTo>
                  <a:cubicBezTo>
                    <a:pt x="4080523" y="2145966"/>
                    <a:pt x="3704051" y="2125668"/>
                    <a:pt x="3229416" y="2133266"/>
                  </a:cubicBezTo>
                  <a:cubicBezTo>
                    <a:pt x="1369213" y="2141400"/>
                    <a:pt x="304023" y="2154100"/>
                    <a:pt x="304023" y="2154100"/>
                  </a:cubicBezTo>
                  <a:cubicBezTo>
                    <a:pt x="132548" y="2154100"/>
                    <a:pt x="4213" y="2053031"/>
                    <a:pt x="8532" y="1850484"/>
                  </a:cubicBezTo>
                  <a:cubicBezTo>
                    <a:pt x="8532" y="1850484"/>
                    <a:pt x="9630" y="1351943"/>
                    <a:pt x="4815" y="971294"/>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6" id="6"/>
          <p:cNvGrpSpPr/>
          <p:nvPr/>
        </p:nvGrpSpPr>
        <p:grpSpPr>
          <a:xfrm rot="0">
            <a:off x="1028700" y="7079560"/>
            <a:ext cx="7781589" cy="1872588"/>
            <a:chOff x="0" y="0"/>
            <a:chExt cx="21511173" cy="5176523"/>
          </a:xfrm>
        </p:grpSpPr>
        <p:sp>
          <p:nvSpPr>
            <p:cNvPr name="Freeform 7" id="7"/>
            <p:cNvSpPr/>
            <p:nvPr/>
          </p:nvSpPr>
          <p:spPr>
            <a:xfrm flipH="false" flipV="false" rot="0">
              <a:off x="-19558" y="-6477"/>
              <a:ext cx="21550036" cy="5196843"/>
            </a:xfrm>
            <a:custGeom>
              <a:avLst/>
              <a:gdLst/>
              <a:ahLst/>
              <a:cxnLst/>
              <a:rect r="r" b="b" t="t" l="l"/>
              <a:pathLst>
                <a:path h="5196843" w="21550036">
                  <a:moveTo>
                    <a:pt x="21521334" y="3512288"/>
                  </a:moveTo>
                  <a:cubicBezTo>
                    <a:pt x="21506856" y="3989073"/>
                    <a:pt x="21479296" y="4101975"/>
                    <a:pt x="21435100" y="4205861"/>
                  </a:cubicBezTo>
                  <a:cubicBezTo>
                    <a:pt x="21402462" y="4282443"/>
                    <a:pt x="21357376" y="4353817"/>
                    <a:pt x="21311784" y="4423286"/>
                  </a:cubicBezTo>
                  <a:cubicBezTo>
                    <a:pt x="21212469" y="4574797"/>
                    <a:pt x="21104519" y="4735833"/>
                    <a:pt x="20959232" y="4846958"/>
                  </a:cubicBezTo>
                  <a:cubicBezTo>
                    <a:pt x="20775716" y="4987166"/>
                    <a:pt x="20546482" y="5054603"/>
                    <a:pt x="20321057" y="5088638"/>
                  </a:cubicBezTo>
                  <a:cubicBezTo>
                    <a:pt x="20059690" y="5128136"/>
                    <a:pt x="19795022" y="5125215"/>
                    <a:pt x="19531370" y="5131184"/>
                  </a:cubicBezTo>
                  <a:cubicBezTo>
                    <a:pt x="19260861" y="5137406"/>
                    <a:pt x="18990732" y="5153281"/>
                    <a:pt x="18720603" y="5167887"/>
                  </a:cubicBezTo>
                  <a:cubicBezTo>
                    <a:pt x="2582291" y="5196843"/>
                    <a:pt x="1825117" y="5187444"/>
                    <a:pt x="1292479" y="5117213"/>
                  </a:cubicBezTo>
                  <a:cubicBezTo>
                    <a:pt x="841502" y="5057778"/>
                    <a:pt x="587502" y="4947415"/>
                    <a:pt x="286639" y="4585592"/>
                  </a:cubicBezTo>
                  <a:cubicBezTo>
                    <a:pt x="151130" y="4422650"/>
                    <a:pt x="54610" y="4226181"/>
                    <a:pt x="28702" y="4014599"/>
                  </a:cubicBezTo>
                  <a:cubicBezTo>
                    <a:pt x="0" y="2511122"/>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1084420" y="7620"/>
                  </a:cubicBezTo>
                  <a:cubicBezTo>
                    <a:pt x="18852937" y="0"/>
                    <a:pt x="19178438" y="39624"/>
                    <a:pt x="19454282" y="32004"/>
                  </a:cubicBezTo>
                  <a:cubicBezTo>
                    <a:pt x="19717934" y="24765"/>
                    <a:pt x="20062739" y="42672"/>
                    <a:pt x="20325374" y="72771"/>
                  </a:cubicBezTo>
                  <a:cubicBezTo>
                    <a:pt x="20760476" y="122428"/>
                    <a:pt x="21007491" y="161163"/>
                    <a:pt x="21258570" y="540258"/>
                  </a:cubicBezTo>
                  <a:cubicBezTo>
                    <a:pt x="21322579" y="638302"/>
                    <a:pt x="21379856" y="740664"/>
                    <a:pt x="21425575" y="848614"/>
                  </a:cubicBezTo>
                  <a:cubicBezTo>
                    <a:pt x="21511809" y="1052957"/>
                    <a:pt x="21550036" y="1273937"/>
                    <a:pt x="21521334" y="3512288"/>
                  </a:cubicBezTo>
                  <a:close/>
                </a:path>
              </a:pathLst>
            </a:custGeom>
            <a:solidFill>
              <a:srgbClr val="512F1C"/>
            </a:solidFill>
          </p:spPr>
        </p:sp>
      </p:grpSp>
      <p:sp>
        <p:nvSpPr>
          <p:cNvPr name="Freeform 8" id="8"/>
          <p:cNvSpPr/>
          <p:nvPr/>
        </p:nvSpPr>
        <p:spPr>
          <a:xfrm flipH="false" flipV="false" rot="0">
            <a:off x="9904024" y="6191962"/>
            <a:ext cx="2554427" cy="2760186"/>
          </a:xfrm>
          <a:custGeom>
            <a:avLst/>
            <a:gdLst/>
            <a:ahLst/>
            <a:cxnLst/>
            <a:rect r="r" b="b" t="t" l="l"/>
            <a:pathLst>
              <a:path h="2760186" w="2554427">
                <a:moveTo>
                  <a:pt x="0" y="0"/>
                </a:moveTo>
                <a:lnTo>
                  <a:pt x="2554427" y="0"/>
                </a:lnTo>
                <a:lnTo>
                  <a:pt x="2554427" y="2760186"/>
                </a:lnTo>
                <a:lnTo>
                  <a:pt x="0" y="2760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90217" y="3143170"/>
            <a:ext cx="5660026" cy="2409717"/>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Why were the American colonists alarmed by Grenville's plan for stamped papers and documents?</a:t>
            </a:r>
          </a:p>
        </p:txBody>
      </p:sp>
      <p:sp>
        <p:nvSpPr>
          <p:cNvPr name="TextBox 10" id="10"/>
          <p:cNvSpPr txBox="true"/>
          <p:nvPr/>
        </p:nvSpPr>
        <p:spPr>
          <a:xfrm rot="0">
            <a:off x="11181238" y="3143170"/>
            <a:ext cx="5660156" cy="2409717"/>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What did the Massachusetts leader Samuel Adams believe about the authority of Parliament to tax the colonies?</a:t>
            </a:r>
          </a:p>
        </p:txBody>
      </p:sp>
      <p:sp>
        <p:nvSpPr>
          <p:cNvPr name="TextBox 11" id="11"/>
          <p:cNvSpPr txBox="true"/>
          <p:nvPr/>
        </p:nvSpPr>
        <p:spPr>
          <a:xfrm rot="0">
            <a:off x="1028700" y="764567"/>
            <a:ext cx="12982615" cy="1504896"/>
          </a:xfrm>
          <a:prstGeom prst="rect">
            <a:avLst/>
          </a:prstGeom>
        </p:spPr>
        <p:txBody>
          <a:bodyPr anchor="t" rtlCol="false" tIns="0" lIns="0" bIns="0" rIns="0">
            <a:spAutoFit/>
          </a:bodyPr>
          <a:lstStyle/>
          <a:p>
            <a:pPr algn="l" marL="0" indent="0" lvl="0">
              <a:lnSpc>
                <a:spcPts val="10200"/>
              </a:lnSpc>
              <a:spcBef>
                <a:spcPct val="0"/>
              </a:spcBef>
            </a:pPr>
            <a:r>
              <a:rPr lang="en-US" sz="8500" spc="-255">
                <a:solidFill>
                  <a:srgbClr val="512F1C"/>
                </a:solidFill>
                <a:latin typeface="Tropikal"/>
              </a:rPr>
              <a:t>Read the passage again.</a:t>
            </a:r>
          </a:p>
        </p:txBody>
      </p:sp>
      <p:sp>
        <p:nvSpPr>
          <p:cNvPr name="TextBox 12" id="12"/>
          <p:cNvSpPr txBox="true"/>
          <p:nvPr/>
        </p:nvSpPr>
        <p:spPr>
          <a:xfrm rot="0">
            <a:off x="1526326" y="7368285"/>
            <a:ext cx="6823916" cy="1209576"/>
          </a:xfrm>
          <a:prstGeom prst="rect">
            <a:avLst/>
          </a:prstGeom>
        </p:spPr>
        <p:txBody>
          <a:bodyPr anchor="t" rtlCol="false" tIns="0" lIns="0" bIns="0" rIns="0">
            <a:spAutoFit/>
          </a:bodyPr>
          <a:lstStyle/>
          <a:p>
            <a:pPr algn="l" marL="0" indent="0" lvl="1">
              <a:lnSpc>
                <a:spcPts val="4799"/>
              </a:lnSpc>
              <a:spcBef>
                <a:spcPct val="0"/>
              </a:spcBef>
            </a:pPr>
            <a:r>
              <a:rPr lang="en-US" sz="3999">
                <a:solidFill>
                  <a:srgbClr val="FFF5E8"/>
                </a:solidFill>
                <a:latin typeface="Barlow Condensed"/>
              </a:rPr>
              <a:t>Using the</a:t>
            </a:r>
            <a:r>
              <a:rPr lang="en-US" sz="3999">
                <a:solidFill>
                  <a:srgbClr val="FFF5E8"/>
                </a:solidFill>
                <a:latin typeface="Barlow Condensed Bold"/>
              </a:rPr>
              <a:t> HIDDEN </a:t>
            </a:r>
            <a:r>
              <a:rPr lang="en-US" sz="3999">
                <a:solidFill>
                  <a:srgbClr val="FFF5E8"/>
                </a:solidFill>
                <a:latin typeface="Barlow Condensed"/>
              </a:rPr>
              <a:t>strategy, what is your answer to these questions?</a:t>
            </a:r>
          </a:p>
        </p:txBody>
      </p:sp>
      <p:sp>
        <p:nvSpPr>
          <p:cNvPr name="Freeform 13" id="13"/>
          <p:cNvSpPr/>
          <p:nvPr/>
        </p:nvSpPr>
        <p:spPr>
          <a:xfrm flipH="false" flipV="false" rot="761868">
            <a:off x="12808315" y="6670220"/>
            <a:ext cx="1670392" cy="1988562"/>
          </a:xfrm>
          <a:custGeom>
            <a:avLst/>
            <a:gdLst/>
            <a:ahLst/>
            <a:cxnLst/>
            <a:rect r="r" b="b" t="t" l="l"/>
            <a:pathLst>
              <a:path h="1988562" w="1670392">
                <a:moveTo>
                  <a:pt x="0" y="0"/>
                </a:moveTo>
                <a:lnTo>
                  <a:pt x="1670392" y="0"/>
                </a:lnTo>
                <a:lnTo>
                  <a:pt x="1670392" y="1988562"/>
                </a:lnTo>
                <a:lnTo>
                  <a:pt x="0" y="19885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4828571" y="7009412"/>
            <a:ext cx="1804154" cy="1728707"/>
          </a:xfrm>
          <a:custGeom>
            <a:avLst/>
            <a:gdLst/>
            <a:ahLst/>
            <a:cxnLst/>
            <a:rect r="r" b="b" t="t" l="l"/>
            <a:pathLst>
              <a:path h="1728707" w="1804154">
                <a:moveTo>
                  <a:pt x="0" y="0"/>
                </a:moveTo>
                <a:lnTo>
                  <a:pt x="1804153" y="0"/>
                </a:lnTo>
                <a:lnTo>
                  <a:pt x="1804153" y="1728708"/>
                </a:lnTo>
                <a:lnTo>
                  <a:pt x="0" y="17287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384032" y="3143998"/>
            <a:ext cx="1087110" cy="1025714"/>
            <a:chOff x="0" y="0"/>
            <a:chExt cx="1449480" cy="1367619"/>
          </a:xfrm>
        </p:grpSpPr>
        <p:sp>
          <p:nvSpPr>
            <p:cNvPr name="Freeform 16" id="16"/>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8">
                <a:extLst>
                  <a:ext uri="{96DAC541-7B7A-43D3-8B79-37D633B846F1}">
                    <asvg:svgBlip xmlns:asvg="http://schemas.microsoft.com/office/drawing/2016/SVG/main" r:embed="rId9"/>
                  </a:ext>
                </a:extLst>
              </a:blip>
              <a:stretch>
                <a:fillRect l="0" t="-910" r="0" b="-910"/>
              </a:stretch>
            </a:blipFill>
          </p:spPr>
        </p:sp>
        <p:sp>
          <p:nvSpPr>
            <p:cNvPr name="TextBox 17" id="17"/>
            <p:cNvSpPr txBox="true"/>
            <p:nvPr/>
          </p:nvSpPr>
          <p:spPr>
            <a:xfrm rot="0">
              <a:off x="369178" y="194882"/>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3</a:t>
              </a:r>
            </a:p>
          </p:txBody>
        </p:sp>
      </p:grpSp>
      <p:grpSp>
        <p:nvGrpSpPr>
          <p:cNvPr name="Group 18" id="18"/>
          <p:cNvGrpSpPr/>
          <p:nvPr/>
        </p:nvGrpSpPr>
        <p:grpSpPr>
          <a:xfrm rot="0">
            <a:off x="9875053" y="3143998"/>
            <a:ext cx="1087110" cy="1025714"/>
            <a:chOff x="0" y="0"/>
            <a:chExt cx="1449480" cy="1367619"/>
          </a:xfrm>
        </p:grpSpPr>
        <p:sp>
          <p:nvSpPr>
            <p:cNvPr name="Freeform 19" id="19"/>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8">
                <a:extLst>
                  <a:ext uri="{96DAC541-7B7A-43D3-8B79-37D633B846F1}">
                    <asvg:svgBlip xmlns:asvg="http://schemas.microsoft.com/office/drawing/2016/SVG/main" r:embed="rId9"/>
                  </a:ext>
                </a:extLst>
              </a:blip>
              <a:stretch>
                <a:fillRect l="0" t="-910" r="0" b="-910"/>
              </a:stretch>
            </a:blipFill>
          </p:spPr>
        </p:sp>
        <p:sp>
          <p:nvSpPr>
            <p:cNvPr name="TextBox 20" id="20"/>
            <p:cNvSpPr txBox="true"/>
            <p:nvPr/>
          </p:nvSpPr>
          <p:spPr>
            <a:xfrm rot="0">
              <a:off x="369178" y="194882"/>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4</a:t>
              </a:r>
            </a:p>
          </p:txBody>
        </p:sp>
      </p:grpSp>
    </p:spTree>
  </p:cSld>
  <p:clrMapOvr>
    <a:masterClrMapping/>
  </p:clrMapOvr>
  <p:transition spd="fast">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1028700" y="2684607"/>
            <a:ext cx="7781589" cy="3826347"/>
            <a:chOff x="0" y="0"/>
            <a:chExt cx="6634002" cy="3262058"/>
          </a:xfrm>
        </p:grpSpPr>
        <p:sp>
          <p:nvSpPr>
            <p:cNvPr name="Freeform 3" id="3"/>
            <p:cNvSpPr/>
            <p:nvPr/>
          </p:nvSpPr>
          <p:spPr>
            <a:xfrm flipH="false" flipV="false" rot="0">
              <a:off x="-4213" y="0"/>
              <a:ext cx="6638215" cy="3262058"/>
            </a:xfrm>
            <a:custGeom>
              <a:avLst/>
              <a:gdLst/>
              <a:ahLst/>
              <a:cxnLst/>
              <a:rect r="r" b="b" t="t" l="l"/>
              <a:pathLst>
                <a:path h="3262058" w="6638215">
                  <a:moveTo>
                    <a:pt x="278431" y="16918"/>
                  </a:moveTo>
                  <a:cubicBezTo>
                    <a:pt x="278431" y="16918"/>
                    <a:pt x="604014" y="12258"/>
                    <a:pt x="988285" y="12454"/>
                  </a:cubicBezTo>
                  <a:cubicBezTo>
                    <a:pt x="5160203" y="12671"/>
                    <a:pt x="6364147" y="0"/>
                    <a:pt x="6364147" y="0"/>
                  </a:cubicBezTo>
                  <a:cubicBezTo>
                    <a:pt x="6431611" y="0"/>
                    <a:pt x="6507548" y="0"/>
                    <a:pt x="6586321" y="85073"/>
                  </a:cubicBezTo>
                  <a:cubicBezTo>
                    <a:pt x="6629299" y="131488"/>
                    <a:pt x="6630367" y="240224"/>
                    <a:pt x="6630772" y="320281"/>
                  </a:cubicBezTo>
                  <a:cubicBezTo>
                    <a:pt x="6630772" y="320281"/>
                    <a:pt x="6629068" y="2076510"/>
                    <a:pt x="6629068" y="2499474"/>
                  </a:cubicBezTo>
                  <a:cubicBezTo>
                    <a:pt x="6629068" y="2713633"/>
                    <a:pt x="6638216" y="3012812"/>
                    <a:pt x="6638216" y="3012812"/>
                  </a:cubicBezTo>
                  <a:cubicBezTo>
                    <a:pt x="6638216" y="3141481"/>
                    <a:pt x="6634046" y="3262058"/>
                    <a:pt x="6381208" y="3253924"/>
                  </a:cubicBezTo>
                  <a:cubicBezTo>
                    <a:pt x="6381208" y="3253924"/>
                    <a:pt x="6004735" y="3233626"/>
                    <a:pt x="5309611" y="3241224"/>
                  </a:cubicBezTo>
                  <a:cubicBezTo>
                    <a:pt x="1787167" y="3249358"/>
                    <a:pt x="304023" y="3262058"/>
                    <a:pt x="304023" y="3262058"/>
                  </a:cubicBezTo>
                  <a:cubicBezTo>
                    <a:pt x="132548" y="3262058"/>
                    <a:pt x="4213" y="3160989"/>
                    <a:pt x="8532" y="2958442"/>
                  </a:cubicBezTo>
                  <a:cubicBezTo>
                    <a:pt x="8532" y="2958442"/>
                    <a:pt x="9630" y="2459901"/>
                    <a:pt x="4815" y="1127396"/>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4" id="4"/>
          <p:cNvGrpSpPr/>
          <p:nvPr/>
        </p:nvGrpSpPr>
        <p:grpSpPr>
          <a:xfrm rot="0">
            <a:off x="9561990" y="2684607"/>
            <a:ext cx="7697310" cy="3826347"/>
            <a:chOff x="0" y="0"/>
            <a:chExt cx="4333317" cy="2154100"/>
          </a:xfrm>
        </p:grpSpPr>
        <p:sp>
          <p:nvSpPr>
            <p:cNvPr name="Freeform 5" id="5"/>
            <p:cNvSpPr/>
            <p:nvPr/>
          </p:nvSpPr>
          <p:spPr>
            <a:xfrm flipH="false" flipV="false" rot="0">
              <a:off x="-4213" y="0"/>
              <a:ext cx="4337530" cy="2154100"/>
            </a:xfrm>
            <a:custGeom>
              <a:avLst/>
              <a:gdLst/>
              <a:ahLst/>
              <a:cxnLst/>
              <a:rect r="r" b="b" t="t" l="l"/>
              <a:pathLst>
                <a:path h="2154100" w="4337530">
                  <a:moveTo>
                    <a:pt x="278431" y="16918"/>
                  </a:moveTo>
                  <a:cubicBezTo>
                    <a:pt x="278431" y="16918"/>
                    <a:pt x="604014" y="12258"/>
                    <a:pt x="947323" y="12454"/>
                  </a:cubicBezTo>
                  <a:cubicBezTo>
                    <a:pt x="3150513" y="12671"/>
                    <a:pt x="4063462" y="0"/>
                    <a:pt x="4063462" y="0"/>
                  </a:cubicBezTo>
                  <a:cubicBezTo>
                    <a:pt x="4130925" y="0"/>
                    <a:pt x="4206863" y="0"/>
                    <a:pt x="4285636" y="85073"/>
                  </a:cubicBezTo>
                  <a:cubicBezTo>
                    <a:pt x="4328614" y="131488"/>
                    <a:pt x="4329682" y="240224"/>
                    <a:pt x="4330087" y="320281"/>
                  </a:cubicBezTo>
                  <a:cubicBezTo>
                    <a:pt x="4330087" y="320281"/>
                    <a:pt x="4328382" y="1159807"/>
                    <a:pt x="4328382" y="1391516"/>
                  </a:cubicBezTo>
                  <a:cubicBezTo>
                    <a:pt x="4328382" y="1605675"/>
                    <a:pt x="4337530" y="1904854"/>
                    <a:pt x="4337530" y="1904854"/>
                  </a:cubicBezTo>
                  <a:cubicBezTo>
                    <a:pt x="4337530" y="2033523"/>
                    <a:pt x="4333361" y="2154100"/>
                    <a:pt x="4080523" y="2145966"/>
                  </a:cubicBezTo>
                  <a:cubicBezTo>
                    <a:pt x="4080523" y="2145966"/>
                    <a:pt x="3704051" y="2125668"/>
                    <a:pt x="3229416" y="2133266"/>
                  </a:cubicBezTo>
                  <a:cubicBezTo>
                    <a:pt x="1369213" y="2141400"/>
                    <a:pt x="304023" y="2154100"/>
                    <a:pt x="304023" y="2154100"/>
                  </a:cubicBezTo>
                  <a:cubicBezTo>
                    <a:pt x="132548" y="2154100"/>
                    <a:pt x="4213" y="2053031"/>
                    <a:pt x="8532" y="1850484"/>
                  </a:cubicBezTo>
                  <a:cubicBezTo>
                    <a:pt x="8532" y="1850484"/>
                    <a:pt x="9630" y="1351943"/>
                    <a:pt x="4815" y="971294"/>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6" id="6"/>
          <p:cNvGrpSpPr/>
          <p:nvPr/>
        </p:nvGrpSpPr>
        <p:grpSpPr>
          <a:xfrm rot="0">
            <a:off x="1028700" y="7079560"/>
            <a:ext cx="7781589" cy="1872588"/>
            <a:chOff x="0" y="0"/>
            <a:chExt cx="21511173" cy="5176523"/>
          </a:xfrm>
        </p:grpSpPr>
        <p:sp>
          <p:nvSpPr>
            <p:cNvPr name="Freeform 7" id="7"/>
            <p:cNvSpPr/>
            <p:nvPr/>
          </p:nvSpPr>
          <p:spPr>
            <a:xfrm flipH="false" flipV="false" rot="0">
              <a:off x="-19558" y="-6477"/>
              <a:ext cx="21550036" cy="5196843"/>
            </a:xfrm>
            <a:custGeom>
              <a:avLst/>
              <a:gdLst/>
              <a:ahLst/>
              <a:cxnLst/>
              <a:rect r="r" b="b" t="t" l="l"/>
              <a:pathLst>
                <a:path h="5196843" w="21550036">
                  <a:moveTo>
                    <a:pt x="21521334" y="3512288"/>
                  </a:moveTo>
                  <a:cubicBezTo>
                    <a:pt x="21506856" y="3989073"/>
                    <a:pt x="21479296" y="4101975"/>
                    <a:pt x="21435100" y="4205861"/>
                  </a:cubicBezTo>
                  <a:cubicBezTo>
                    <a:pt x="21402462" y="4282443"/>
                    <a:pt x="21357376" y="4353817"/>
                    <a:pt x="21311784" y="4423286"/>
                  </a:cubicBezTo>
                  <a:cubicBezTo>
                    <a:pt x="21212469" y="4574797"/>
                    <a:pt x="21104519" y="4735833"/>
                    <a:pt x="20959232" y="4846958"/>
                  </a:cubicBezTo>
                  <a:cubicBezTo>
                    <a:pt x="20775716" y="4987166"/>
                    <a:pt x="20546482" y="5054603"/>
                    <a:pt x="20321057" y="5088638"/>
                  </a:cubicBezTo>
                  <a:cubicBezTo>
                    <a:pt x="20059690" y="5128136"/>
                    <a:pt x="19795022" y="5125215"/>
                    <a:pt x="19531370" y="5131184"/>
                  </a:cubicBezTo>
                  <a:cubicBezTo>
                    <a:pt x="19260861" y="5137406"/>
                    <a:pt x="18990732" y="5153281"/>
                    <a:pt x="18720603" y="5167887"/>
                  </a:cubicBezTo>
                  <a:cubicBezTo>
                    <a:pt x="2582291" y="5196843"/>
                    <a:pt x="1825117" y="5187444"/>
                    <a:pt x="1292479" y="5117213"/>
                  </a:cubicBezTo>
                  <a:cubicBezTo>
                    <a:pt x="841502" y="5057778"/>
                    <a:pt x="587502" y="4947415"/>
                    <a:pt x="286639" y="4585592"/>
                  </a:cubicBezTo>
                  <a:cubicBezTo>
                    <a:pt x="151130" y="4422650"/>
                    <a:pt x="54610" y="4226181"/>
                    <a:pt x="28702" y="4014599"/>
                  </a:cubicBezTo>
                  <a:cubicBezTo>
                    <a:pt x="0" y="2511122"/>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1084420" y="7620"/>
                  </a:cubicBezTo>
                  <a:cubicBezTo>
                    <a:pt x="18852937" y="0"/>
                    <a:pt x="19178438" y="39624"/>
                    <a:pt x="19454282" y="32004"/>
                  </a:cubicBezTo>
                  <a:cubicBezTo>
                    <a:pt x="19717934" y="24765"/>
                    <a:pt x="20062739" y="42672"/>
                    <a:pt x="20325374" y="72771"/>
                  </a:cubicBezTo>
                  <a:cubicBezTo>
                    <a:pt x="20760476" y="122428"/>
                    <a:pt x="21007491" y="161163"/>
                    <a:pt x="21258570" y="540258"/>
                  </a:cubicBezTo>
                  <a:cubicBezTo>
                    <a:pt x="21322579" y="638302"/>
                    <a:pt x="21379856" y="740664"/>
                    <a:pt x="21425575" y="848614"/>
                  </a:cubicBezTo>
                  <a:cubicBezTo>
                    <a:pt x="21511809" y="1052957"/>
                    <a:pt x="21550036" y="1273937"/>
                    <a:pt x="21521334" y="3512288"/>
                  </a:cubicBezTo>
                  <a:close/>
                </a:path>
              </a:pathLst>
            </a:custGeom>
            <a:solidFill>
              <a:srgbClr val="512F1C"/>
            </a:solidFill>
          </p:spPr>
        </p:sp>
      </p:grpSp>
      <p:sp>
        <p:nvSpPr>
          <p:cNvPr name="TextBox 8" id="8"/>
          <p:cNvSpPr txBox="true"/>
          <p:nvPr/>
        </p:nvSpPr>
        <p:spPr>
          <a:xfrm rot="0">
            <a:off x="2669147" y="3193982"/>
            <a:ext cx="5660026" cy="2409717"/>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Do you think the American colonists' protests against the Stamp Act were justified? Why or why not?</a:t>
            </a:r>
          </a:p>
        </p:txBody>
      </p:sp>
      <p:sp>
        <p:nvSpPr>
          <p:cNvPr name="TextBox 9" id="9"/>
          <p:cNvSpPr txBox="true"/>
          <p:nvPr/>
        </p:nvSpPr>
        <p:spPr>
          <a:xfrm rot="0">
            <a:off x="11160298" y="3193982"/>
            <a:ext cx="5660026" cy="2409717"/>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a:rPr>
              <a:t>How do you think the passage demonstrates the tensions between the American colonists and the British Empire?</a:t>
            </a:r>
          </a:p>
        </p:txBody>
      </p:sp>
      <p:sp>
        <p:nvSpPr>
          <p:cNvPr name="TextBox 10" id="10"/>
          <p:cNvSpPr txBox="true"/>
          <p:nvPr/>
        </p:nvSpPr>
        <p:spPr>
          <a:xfrm rot="0">
            <a:off x="1028700" y="764567"/>
            <a:ext cx="12982615" cy="1504896"/>
          </a:xfrm>
          <a:prstGeom prst="rect">
            <a:avLst/>
          </a:prstGeom>
        </p:spPr>
        <p:txBody>
          <a:bodyPr anchor="t" rtlCol="false" tIns="0" lIns="0" bIns="0" rIns="0">
            <a:spAutoFit/>
          </a:bodyPr>
          <a:lstStyle/>
          <a:p>
            <a:pPr algn="l" marL="0" indent="0" lvl="0">
              <a:lnSpc>
                <a:spcPts val="10200"/>
              </a:lnSpc>
              <a:spcBef>
                <a:spcPct val="0"/>
              </a:spcBef>
            </a:pPr>
            <a:r>
              <a:rPr lang="en-US" sz="8500" spc="-255">
                <a:solidFill>
                  <a:srgbClr val="512F1C"/>
                </a:solidFill>
                <a:latin typeface="Tropikal"/>
              </a:rPr>
              <a:t>Read the passage again.</a:t>
            </a:r>
          </a:p>
        </p:txBody>
      </p:sp>
      <p:sp>
        <p:nvSpPr>
          <p:cNvPr name="TextBox 11" id="11"/>
          <p:cNvSpPr txBox="true"/>
          <p:nvPr/>
        </p:nvSpPr>
        <p:spPr>
          <a:xfrm rot="0">
            <a:off x="1526326" y="7368285"/>
            <a:ext cx="6823916" cy="1209576"/>
          </a:xfrm>
          <a:prstGeom prst="rect">
            <a:avLst/>
          </a:prstGeom>
        </p:spPr>
        <p:txBody>
          <a:bodyPr anchor="t" rtlCol="false" tIns="0" lIns="0" bIns="0" rIns="0">
            <a:spAutoFit/>
          </a:bodyPr>
          <a:lstStyle/>
          <a:p>
            <a:pPr algn="l" marL="0" indent="0" lvl="1">
              <a:lnSpc>
                <a:spcPts val="4799"/>
              </a:lnSpc>
              <a:spcBef>
                <a:spcPct val="0"/>
              </a:spcBef>
            </a:pPr>
            <a:r>
              <a:rPr lang="en-US" sz="3999">
                <a:solidFill>
                  <a:srgbClr val="FFF5E8"/>
                </a:solidFill>
                <a:latin typeface="Barlow Condensed"/>
              </a:rPr>
              <a:t>Using the</a:t>
            </a:r>
            <a:r>
              <a:rPr lang="en-US" sz="3999">
                <a:solidFill>
                  <a:srgbClr val="FFF5E8"/>
                </a:solidFill>
                <a:latin typeface="Barlow Condensed Bold"/>
              </a:rPr>
              <a:t> HEAD</a:t>
            </a:r>
            <a:r>
              <a:rPr lang="en-US" sz="3999">
                <a:solidFill>
                  <a:srgbClr val="FFF5E8"/>
                </a:solidFill>
                <a:latin typeface="Barlow Condensed"/>
              </a:rPr>
              <a:t> strategy, what is your answer to these questions?</a:t>
            </a:r>
          </a:p>
        </p:txBody>
      </p:sp>
      <p:sp>
        <p:nvSpPr>
          <p:cNvPr name="Freeform 12" id="12"/>
          <p:cNvSpPr/>
          <p:nvPr/>
        </p:nvSpPr>
        <p:spPr>
          <a:xfrm flipH="false" flipV="false" rot="0">
            <a:off x="13100017" y="6442633"/>
            <a:ext cx="3720306" cy="2509516"/>
          </a:xfrm>
          <a:custGeom>
            <a:avLst/>
            <a:gdLst/>
            <a:ahLst/>
            <a:cxnLst/>
            <a:rect r="r" b="b" t="t" l="l"/>
            <a:pathLst>
              <a:path h="2509516" w="3720306">
                <a:moveTo>
                  <a:pt x="0" y="0"/>
                </a:moveTo>
                <a:lnTo>
                  <a:pt x="3720306" y="0"/>
                </a:lnTo>
                <a:lnTo>
                  <a:pt x="3720306" y="2509515"/>
                </a:lnTo>
                <a:lnTo>
                  <a:pt x="0" y="2509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9863691" y="7081957"/>
            <a:ext cx="3131380" cy="1673865"/>
          </a:xfrm>
          <a:custGeom>
            <a:avLst/>
            <a:gdLst/>
            <a:ahLst/>
            <a:cxnLst/>
            <a:rect r="r" b="b" t="t" l="l"/>
            <a:pathLst>
              <a:path h="1673865" w="3131380">
                <a:moveTo>
                  <a:pt x="0" y="0"/>
                </a:moveTo>
                <a:lnTo>
                  <a:pt x="3131380" y="0"/>
                </a:lnTo>
                <a:lnTo>
                  <a:pt x="3131380" y="1673865"/>
                </a:lnTo>
                <a:lnTo>
                  <a:pt x="0" y="16738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384032" y="3143998"/>
            <a:ext cx="1087110" cy="1025714"/>
            <a:chOff x="0" y="0"/>
            <a:chExt cx="1449480" cy="1367619"/>
          </a:xfrm>
        </p:grpSpPr>
        <p:sp>
          <p:nvSpPr>
            <p:cNvPr name="Freeform 15" id="15"/>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6">
                <a:extLst>
                  <a:ext uri="{96DAC541-7B7A-43D3-8B79-37D633B846F1}">
                    <asvg:svgBlip xmlns:asvg="http://schemas.microsoft.com/office/drawing/2016/SVG/main" r:embed="rId7"/>
                  </a:ext>
                </a:extLst>
              </a:blip>
              <a:stretch>
                <a:fillRect l="0" t="-910" r="0" b="-910"/>
              </a:stretch>
            </a:blipFill>
          </p:spPr>
        </p:sp>
        <p:sp>
          <p:nvSpPr>
            <p:cNvPr name="TextBox 16" id="16"/>
            <p:cNvSpPr txBox="true"/>
            <p:nvPr/>
          </p:nvSpPr>
          <p:spPr>
            <a:xfrm rot="0">
              <a:off x="369178" y="194882"/>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5</a:t>
              </a:r>
            </a:p>
          </p:txBody>
        </p:sp>
      </p:grpSp>
      <p:grpSp>
        <p:nvGrpSpPr>
          <p:cNvPr name="Group 17" id="17"/>
          <p:cNvGrpSpPr/>
          <p:nvPr/>
        </p:nvGrpSpPr>
        <p:grpSpPr>
          <a:xfrm rot="0">
            <a:off x="9875053" y="3143998"/>
            <a:ext cx="1087110" cy="1025714"/>
            <a:chOff x="0" y="0"/>
            <a:chExt cx="1449480" cy="1367619"/>
          </a:xfrm>
        </p:grpSpPr>
        <p:sp>
          <p:nvSpPr>
            <p:cNvPr name="Freeform 18" id="18"/>
            <p:cNvSpPr/>
            <p:nvPr/>
          </p:nvSpPr>
          <p:spPr>
            <a:xfrm flipH="true" flipV="true" rot="-179833">
              <a:off x="32964" y="35284"/>
              <a:ext cx="1383553" cy="1297051"/>
            </a:xfrm>
            <a:custGeom>
              <a:avLst/>
              <a:gdLst/>
              <a:ahLst/>
              <a:cxnLst/>
              <a:rect r="r" b="b" t="t" l="l"/>
              <a:pathLst>
                <a:path h="1297051" w="1383553">
                  <a:moveTo>
                    <a:pt x="1383552" y="1297051"/>
                  </a:moveTo>
                  <a:lnTo>
                    <a:pt x="0" y="1297051"/>
                  </a:lnTo>
                  <a:lnTo>
                    <a:pt x="0" y="0"/>
                  </a:lnTo>
                  <a:lnTo>
                    <a:pt x="1383552" y="0"/>
                  </a:lnTo>
                  <a:lnTo>
                    <a:pt x="1383552" y="1297051"/>
                  </a:lnTo>
                  <a:close/>
                </a:path>
              </a:pathLst>
            </a:custGeom>
            <a:blipFill>
              <a:blip r:embed="rId6">
                <a:extLst>
                  <a:ext uri="{96DAC541-7B7A-43D3-8B79-37D633B846F1}">
                    <asvg:svgBlip xmlns:asvg="http://schemas.microsoft.com/office/drawing/2016/SVG/main" r:embed="rId7"/>
                  </a:ext>
                </a:extLst>
              </a:blip>
              <a:stretch>
                <a:fillRect l="0" t="-910" r="0" b="-910"/>
              </a:stretch>
            </a:blipFill>
          </p:spPr>
        </p:sp>
        <p:sp>
          <p:nvSpPr>
            <p:cNvPr name="TextBox 19" id="19"/>
            <p:cNvSpPr txBox="true"/>
            <p:nvPr/>
          </p:nvSpPr>
          <p:spPr>
            <a:xfrm rot="0">
              <a:off x="369178" y="296482"/>
              <a:ext cx="884437" cy="882606"/>
            </a:xfrm>
            <a:prstGeom prst="rect">
              <a:avLst/>
            </a:prstGeom>
          </p:spPr>
          <p:txBody>
            <a:bodyPr anchor="t" rtlCol="false" tIns="0" lIns="0" bIns="0" rIns="0">
              <a:spAutoFit/>
            </a:bodyPr>
            <a:lstStyle/>
            <a:p>
              <a:pPr algn="ctr" marL="0" indent="0" lvl="0">
                <a:lnSpc>
                  <a:spcPts val="4680"/>
                </a:lnSpc>
                <a:spcBef>
                  <a:spcPct val="0"/>
                </a:spcBef>
              </a:pPr>
              <a:r>
                <a:rPr lang="en-US" sz="3900" spc="-117">
                  <a:solidFill>
                    <a:srgbClr val="512F1C"/>
                  </a:solidFill>
                  <a:latin typeface="Tropikal"/>
                </a:rPr>
                <a:t>6</a:t>
              </a:r>
            </a:p>
          </p:txBody>
        </p:sp>
      </p:grpSp>
    </p:spTree>
  </p:cSld>
  <p:clrMapOvr>
    <a:masterClrMapping/>
  </p:clrMapOvr>
  <p:transition spd="fast">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1028700" y="4353124"/>
            <a:ext cx="7269591" cy="2540626"/>
            <a:chOff x="0" y="0"/>
            <a:chExt cx="5377875" cy="1879496"/>
          </a:xfrm>
        </p:grpSpPr>
        <p:sp>
          <p:nvSpPr>
            <p:cNvPr name="Freeform 3" id="3"/>
            <p:cNvSpPr/>
            <p:nvPr/>
          </p:nvSpPr>
          <p:spPr>
            <a:xfrm flipH="false" flipV="false" rot="0">
              <a:off x="-4213" y="0"/>
              <a:ext cx="5382088" cy="1879496"/>
            </a:xfrm>
            <a:custGeom>
              <a:avLst/>
              <a:gdLst/>
              <a:ahLst/>
              <a:cxnLst/>
              <a:rect r="r" b="b" t="t" l="l"/>
              <a:pathLst>
                <a:path h="1879496" w="5382088">
                  <a:moveTo>
                    <a:pt x="278431" y="16918"/>
                  </a:moveTo>
                  <a:cubicBezTo>
                    <a:pt x="278431" y="16918"/>
                    <a:pt x="604014" y="12258"/>
                    <a:pt x="965921" y="12454"/>
                  </a:cubicBezTo>
                  <a:cubicBezTo>
                    <a:pt x="4062953" y="12671"/>
                    <a:pt x="5108020" y="0"/>
                    <a:pt x="5108020" y="0"/>
                  </a:cubicBezTo>
                  <a:cubicBezTo>
                    <a:pt x="5175484" y="0"/>
                    <a:pt x="5251421" y="0"/>
                    <a:pt x="5330194" y="85073"/>
                  </a:cubicBezTo>
                  <a:cubicBezTo>
                    <a:pt x="5373172" y="131488"/>
                    <a:pt x="5374240" y="240224"/>
                    <a:pt x="5374645" y="320281"/>
                  </a:cubicBezTo>
                  <a:cubicBezTo>
                    <a:pt x="5374645" y="320281"/>
                    <a:pt x="5372940" y="932605"/>
                    <a:pt x="5372940" y="1116912"/>
                  </a:cubicBezTo>
                  <a:cubicBezTo>
                    <a:pt x="5372940" y="1331071"/>
                    <a:pt x="5382089" y="1630250"/>
                    <a:pt x="5382089" y="1630250"/>
                  </a:cubicBezTo>
                  <a:cubicBezTo>
                    <a:pt x="5382089" y="1758918"/>
                    <a:pt x="5377919" y="1879496"/>
                    <a:pt x="5125081" y="1871362"/>
                  </a:cubicBezTo>
                  <a:cubicBezTo>
                    <a:pt x="5125081" y="1871362"/>
                    <a:pt x="4748609" y="1851063"/>
                    <a:pt x="4173867" y="1858662"/>
                  </a:cubicBezTo>
                  <a:cubicBezTo>
                    <a:pt x="1558972" y="1866796"/>
                    <a:pt x="304023" y="1879496"/>
                    <a:pt x="304023" y="1879496"/>
                  </a:cubicBezTo>
                  <a:cubicBezTo>
                    <a:pt x="132548" y="1879496"/>
                    <a:pt x="4213" y="1778427"/>
                    <a:pt x="8532" y="1575880"/>
                  </a:cubicBezTo>
                  <a:cubicBezTo>
                    <a:pt x="8532" y="1575880"/>
                    <a:pt x="9630" y="1077339"/>
                    <a:pt x="4815" y="932605"/>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4" id="4"/>
          <p:cNvGrpSpPr/>
          <p:nvPr/>
        </p:nvGrpSpPr>
        <p:grpSpPr>
          <a:xfrm rot="0">
            <a:off x="1028700" y="2682177"/>
            <a:ext cx="7269591" cy="1448353"/>
            <a:chOff x="0" y="0"/>
            <a:chExt cx="9433593" cy="1879496"/>
          </a:xfrm>
        </p:grpSpPr>
        <p:sp>
          <p:nvSpPr>
            <p:cNvPr name="Freeform 5" id="5"/>
            <p:cNvSpPr/>
            <p:nvPr/>
          </p:nvSpPr>
          <p:spPr>
            <a:xfrm flipH="false" flipV="false" rot="0">
              <a:off x="-4213" y="0"/>
              <a:ext cx="9437805" cy="1879496"/>
            </a:xfrm>
            <a:custGeom>
              <a:avLst/>
              <a:gdLst/>
              <a:ahLst/>
              <a:cxnLst/>
              <a:rect r="r" b="b" t="t" l="l"/>
              <a:pathLst>
                <a:path h="1879496" w="9437805">
                  <a:moveTo>
                    <a:pt x="278431" y="16918"/>
                  </a:moveTo>
                  <a:cubicBezTo>
                    <a:pt x="278431" y="16918"/>
                    <a:pt x="604014" y="12258"/>
                    <a:pt x="1038131" y="12454"/>
                  </a:cubicBezTo>
                  <a:cubicBezTo>
                    <a:pt x="7605695" y="12671"/>
                    <a:pt x="9163737" y="0"/>
                    <a:pt x="9163737" y="0"/>
                  </a:cubicBezTo>
                  <a:cubicBezTo>
                    <a:pt x="9231201" y="0"/>
                    <a:pt x="9307137" y="0"/>
                    <a:pt x="9385911" y="85073"/>
                  </a:cubicBezTo>
                  <a:cubicBezTo>
                    <a:pt x="9428889" y="131488"/>
                    <a:pt x="9429957" y="240224"/>
                    <a:pt x="9430362" y="320281"/>
                  </a:cubicBezTo>
                  <a:cubicBezTo>
                    <a:pt x="9430362" y="320281"/>
                    <a:pt x="9428658" y="932605"/>
                    <a:pt x="9428658" y="1116912"/>
                  </a:cubicBezTo>
                  <a:cubicBezTo>
                    <a:pt x="9428658" y="1331071"/>
                    <a:pt x="9437805" y="1630250"/>
                    <a:pt x="9437805" y="1630250"/>
                  </a:cubicBezTo>
                  <a:cubicBezTo>
                    <a:pt x="9437805" y="1758918"/>
                    <a:pt x="9433636" y="1879496"/>
                    <a:pt x="9180798" y="1871362"/>
                  </a:cubicBezTo>
                  <a:cubicBezTo>
                    <a:pt x="9180798" y="1871362"/>
                    <a:pt x="8804325" y="1851063"/>
                    <a:pt x="7840899" y="1858662"/>
                  </a:cubicBezTo>
                  <a:cubicBezTo>
                    <a:pt x="2295755" y="1866796"/>
                    <a:pt x="304023" y="1879496"/>
                    <a:pt x="304023" y="1879496"/>
                  </a:cubicBezTo>
                  <a:cubicBezTo>
                    <a:pt x="132548" y="1879496"/>
                    <a:pt x="4213" y="1778427"/>
                    <a:pt x="8532" y="1575880"/>
                  </a:cubicBezTo>
                  <a:cubicBezTo>
                    <a:pt x="8532" y="1575880"/>
                    <a:pt x="9630" y="1077339"/>
                    <a:pt x="4815" y="932605"/>
                  </a:cubicBezTo>
                  <a:cubicBezTo>
                    <a:pt x="0" y="663668"/>
                    <a:pt x="25592" y="330596"/>
                    <a:pt x="25592" y="330596"/>
                  </a:cubicBezTo>
                  <a:cubicBezTo>
                    <a:pt x="27224" y="150571"/>
                    <a:pt x="143504" y="16918"/>
                    <a:pt x="278431" y="16918"/>
                  </a:cubicBezTo>
                  <a:close/>
                </a:path>
              </a:pathLst>
            </a:custGeom>
            <a:solidFill>
              <a:srgbClr val="FFF5E8"/>
            </a:solidFill>
          </p:spPr>
        </p:sp>
      </p:grpSp>
      <p:grpSp>
        <p:nvGrpSpPr>
          <p:cNvPr name="Group 6" id="6"/>
          <p:cNvGrpSpPr/>
          <p:nvPr/>
        </p:nvGrpSpPr>
        <p:grpSpPr>
          <a:xfrm rot="0">
            <a:off x="952500" y="2077657"/>
            <a:ext cx="7688719" cy="114204"/>
            <a:chOff x="0" y="0"/>
            <a:chExt cx="9931020" cy="152237"/>
          </a:xfrm>
        </p:grpSpPr>
        <p:sp>
          <p:nvSpPr>
            <p:cNvPr name="Freeform 7" id="7"/>
            <p:cNvSpPr/>
            <p:nvPr/>
          </p:nvSpPr>
          <p:spPr>
            <a:xfrm flipH="false" flipV="false" rot="0">
              <a:off x="-28960" y="-488"/>
              <a:ext cx="9967668" cy="154038"/>
            </a:xfrm>
            <a:custGeom>
              <a:avLst/>
              <a:gdLst/>
              <a:ahLst/>
              <a:cxnLst/>
              <a:rect r="r" b="b" t="t" l="l"/>
              <a:pathLst>
                <a:path h="154038" w="9967668">
                  <a:moveTo>
                    <a:pt x="83139" y="152711"/>
                  </a:moveTo>
                  <a:cubicBezTo>
                    <a:pt x="0" y="154039"/>
                    <a:pt x="20033" y="56470"/>
                    <a:pt x="92578" y="55311"/>
                  </a:cubicBezTo>
                  <a:cubicBezTo>
                    <a:pt x="519198" y="48503"/>
                    <a:pt x="945864" y="45062"/>
                    <a:pt x="1372479" y="37947"/>
                  </a:cubicBezTo>
                  <a:cubicBezTo>
                    <a:pt x="1948912" y="28333"/>
                    <a:pt x="2525290" y="1405"/>
                    <a:pt x="8979734" y="496"/>
                  </a:cubicBezTo>
                  <a:cubicBezTo>
                    <a:pt x="9293674" y="0"/>
                    <a:pt x="9605831" y="21244"/>
                    <a:pt x="9918623" y="46119"/>
                  </a:cubicBezTo>
                  <a:cubicBezTo>
                    <a:pt x="9947592" y="48423"/>
                    <a:pt x="9967668" y="76080"/>
                    <a:pt x="9957141" y="103401"/>
                  </a:cubicBezTo>
                  <a:cubicBezTo>
                    <a:pt x="9945246" y="134271"/>
                    <a:pt x="9906901" y="144247"/>
                    <a:pt x="9877405" y="141901"/>
                  </a:cubicBezTo>
                  <a:cubicBezTo>
                    <a:pt x="9701649" y="127924"/>
                    <a:pt x="9525811" y="113278"/>
                    <a:pt x="9349649" y="105384"/>
                  </a:cubicBezTo>
                  <a:cubicBezTo>
                    <a:pt x="8037135" y="87846"/>
                    <a:pt x="2687818" y="102526"/>
                    <a:pt x="2296484" y="112977"/>
                  </a:cubicBezTo>
                  <a:cubicBezTo>
                    <a:pt x="1558727" y="132681"/>
                    <a:pt x="821041" y="140936"/>
                    <a:pt x="83139" y="152711"/>
                  </a:cubicBezTo>
                  <a:close/>
                </a:path>
              </a:pathLst>
            </a:custGeom>
            <a:solidFill>
              <a:srgbClr val="E66634"/>
            </a:solidFill>
          </p:spPr>
        </p:sp>
      </p:grpSp>
      <p:sp>
        <p:nvSpPr>
          <p:cNvPr name="TextBox 8" id="8"/>
          <p:cNvSpPr txBox="true"/>
          <p:nvPr/>
        </p:nvSpPr>
        <p:spPr>
          <a:xfrm rot="0">
            <a:off x="1028700" y="707423"/>
            <a:ext cx="8296170" cy="1600134"/>
          </a:xfrm>
          <a:prstGeom prst="rect">
            <a:avLst/>
          </a:prstGeom>
        </p:spPr>
        <p:txBody>
          <a:bodyPr anchor="t" rtlCol="false" tIns="0" lIns="0" bIns="0" rIns="0">
            <a:spAutoFit/>
          </a:bodyPr>
          <a:lstStyle/>
          <a:p>
            <a:pPr algn="l" marL="0" indent="0" lvl="0">
              <a:lnSpc>
                <a:spcPts val="10800"/>
              </a:lnSpc>
              <a:spcBef>
                <a:spcPct val="0"/>
              </a:spcBef>
            </a:pPr>
            <a:r>
              <a:rPr lang="en-US" sz="9000" spc="-270" strike="noStrike" u="none">
                <a:solidFill>
                  <a:srgbClr val="512F1C"/>
                </a:solidFill>
                <a:latin typeface="Tropikal"/>
              </a:rPr>
              <a:t>Sample Answers</a:t>
            </a:r>
          </a:p>
        </p:txBody>
      </p:sp>
      <p:sp>
        <p:nvSpPr>
          <p:cNvPr name="TextBox 9" id="9"/>
          <p:cNvSpPr txBox="true"/>
          <p:nvPr/>
        </p:nvSpPr>
        <p:spPr>
          <a:xfrm rot="0">
            <a:off x="2498391" y="3047684"/>
            <a:ext cx="5057443" cy="380919"/>
          </a:xfrm>
          <a:prstGeom prst="rect">
            <a:avLst/>
          </a:prstGeom>
        </p:spPr>
        <p:txBody>
          <a:bodyPr anchor="t" rtlCol="false" tIns="0" lIns="0" bIns="0" rIns="0">
            <a:spAutoFit/>
          </a:bodyPr>
          <a:lstStyle/>
          <a:p>
            <a:pPr algn="l" marL="0" indent="0" lvl="1">
              <a:lnSpc>
                <a:spcPts val="2999"/>
              </a:lnSpc>
              <a:spcBef>
                <a:spcPct val="0"/>
              </a:spcBef>
            </a:pPr>
            <a:r>
              <a:rPr lang="en-US" sz="2499" strike="noStrike" u="none">
                <a:solidFill>
                  <a:srgbClr val="512F1C"/>
                </a:solidFill>
                <a:latin typeface="Barlow Condensed"/>
              </a:rPr>
              <a:t>Charles Townshend and George Grenville.</a:t>
            </a:r>
          </a:p>
        </p:txBody>
      </p:sp>
      <p:sp>
        <p:nvSpPr>
          <p:cNvPr name="TextBox 10" id="10"/>
          <p:cNvSpPr txBox="true"/>
          <p:nvPr/>
        </p:nvSpPr>
        <p:spPr>
          <a:xfrm rot="0">
            <a:off x="2498391" y="4693155"/>
            <a:ext cx="5332787" cy="1866569"/>
          </a:xfrm>
          <a:prstGeom prst="rect">
            <a:avLst/>
          </a:prstGeom>
        </p:spPr>
        <p:txBody>
          <a:bodyPr anchor="t" rtlCol="false" tIns="0" lIns="0" bIns="0" rIns="0">
            <a:spAutoFit/>
          </a:bodyPr>
          <a:lstStyle/>
          <a:p>
            <a:pPr algn="l" marL="0" indent="0" lvl="1">
              <a:lnSpc>
                <a:spcPts val="2999"/>
              </a:lnSpc>
              <a:spcBef>
                <a:spcPct val="0"/>
              </a:spcBef>
            </a:pPr>
            <a:r>
              <a:rPr lang="en-US" sz="2499" strike="noStrike" u="none">
                <a:solidFill>
                  <a:srgbClr val="512F1C"/>
                </a:solidFill>
                <a:latin typeface="Barlow Condensed"/>
              </a:rPr>
              <a:t>Charles Townshend advocated maintaining a permanent army in America financed by taxes imposed by the Parliament, as he believed that the colonies should not be allowed to rule themselves.</a:t>
            </a:r>
          </a:p>
        </p:txBody>
      </p:sp>
      <p:grpSp>
        <p:nvGrpSpPr>
          <p:cNvPr name="Group 11" id="11"/>
          <p:cNvGrpSpPr/>
          <p:nvPr/>
        </p:nvGrpSpPr>
        <p:grpSpPr>
          <a:xfrm rot="0">
            <a:off x="1028700" y="7131874"/>
            <a:ext cx="7269591" cy="2126426"/>
            <a:chOff x="0" y="0"/>
            <a:chExt cx="8143978" cy="2382192"/>
          </a:xfrm>
        </p:grpSpPr>
        <p:sp>
          <p:nvSpPr>
            <p:cNvPr name="Freeform 12" id="12"/>
            <p:cNvSpPr/>
            <p:nvPr/>
          </p:nvSpPr>
          <p:spPr>
            <a:xfrm flipH="false" flipV="false" rot="0">
              <a:off x="-4213" y="0"/>
              <a:ext cx="8148190" cy="2382192"/>
            </a:xfrm>
            <a:custGeom>
              <a:avLst/>
              <a:gdLst/>
              <a:ahLst/>
              <a:cxnLst/>
              <a:rect r="r" b="b" t="t" l="l"/>
              <a:pathLst>
                <a:path h="2382192" w="8148190">
                  <a:moveTo>
                    <a:pt x="278431" y="16918"/>
                  </a:moveTo>
                  <a:cubicBezTo>
                    <a:pt x="278431" y="16918"/>
                    <a:pt x="604014" y="12258"/>
                    <a:pt x="1015170" y="12454"/>
                  </a:cubicBezTo>
                  <a:cubicBezTo>
                    <a:pt x="6479193" y="12671"/>
                    <a:pt x="7874122" y="0"/>
                    <a:pt x="7874122" y="0"/>
                  </a:cubicBezTo>
                  <a:cubicBezTo>
                    <a:pt x="7941586" y="0"/>
                    <a:pt x="8017522" y="0"/>
                    <a:pt x="8096296" y="85073"/>
                  </a:cubicBezTo>
                  <a:cubicBezTo>
                    <a:pt x="8139274" y="131488"/>
                    <a:pt x="8140342" y="240224"/>
                    <a:pt x="8140747" y="320281"/>
                  </a:cubicBezTo>
                  <a:cubicBezTo>
                    <a:pt x="8140747" y="320281"/>
                    <a:pt x="8139043" y="1348525"/>
                    <a:pt x="8139043" y="1619608"/>
                  </a:cubicBezTo>
                  <a:cubicBezTo>
                    <a:pt x="8139043" y="1833767"/>
                    <a:pt x="8148190" y="2132946"/>
                    <a:pt x="8148190" y="2132946"/>
                  </a:cubicBezTo>
                  <a:cubicBezTo>
                    <a:pt x="8148190" y="2261614"/>
                    <a:pt x="8144021" y="2382192"/>
                    <a:pt x="7891183" y="2374058"/>
                  </a:cubicBezTo>
                  <a:cubicBezTo>
                    <a:pt x="7891183" y="2374058"/>
                    <a:pt x="7514710" y="2353759"/>
                    <a:pt x="6674876" y="2361358"/>
                  </a:cubicBezTo>
                  <a:cubicBezTo>
                    <a:pt x="2061477" y="2369492"/>
                    <a:pt x="304023" y="2382192"/>
                    <a:pt x="304023" y="2382192"/>
                  </a:cubicBezTo>
                  <a:cubicBezTo>
                    <a:pt x="132548" y="2382192"/>
                    <a:pt x="4213" y="2281123"/>
                    <a:pt x="8532" y="2078576"/>
                  </a:cubicBezTo>
                  <a:cubicBezTo>
                    <a:pt x="8532" y="2078576"/>
                    <a:pt x="9630" y="1580035"/>
                    <a:pt x="4815" y="1003430"/>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13" id="13"/>
          <p:cNvSpPr txBox="true"/>
          <p:nvPr/>
        </p:nvSpPr>
        <p:spPr>
          <a:xfrm rot="0">
            <a:off x="2498391" y="7382809"/>
            <a:ext cx="5391735" cy="1495100"/>
          </a:xfrm>
          <a:prstGeom prst="rect">
            <a:avLst/>
          </a:prstGeom>
        </p:spPr>
        <p:txBody>
          <a:bodyPr anchor="t" rtlCol="false" tIns="0" lIns="0" bIns="0" rIns="0">
            <a:spAutoFit/>
          </a:bodyPr>
          <a:lstStyle/>
          <a:p>
            <a:pPr algn="l" marL="0" indent="0" lvl="1">
              <a:lnSpc>
                <a:spcPts val="2999"/>
              </a:lnSpc>
              <a:spcBef>
                <a:spcPct val="0"/>
              </a:spcBef>
            </a:pPr>
            <a:r>
              <a:rPr lang="en-US" sz="2499" strike="noStrike" u="none">
                <a:solidFill>
                  <a:srgbClr val="512F1C"/>
                </a:solidFill>
                <a:latin typeface="Barlow Condensed"/>
              </a:rPr>
              <a:t>The American colonists were alarmed because they believed that the stamped papers signifying payment were seen as a form of taxation imposed on them without their consent.</a:t>
            </a:r>
          </a:p>
        </p:txBody>
      </p:sp>
      <p:grpSp>
        <p:nvGrpSpPr>
          <p:cNvPr name="Group 14" id="14"/>
          <p:cNvGrpSpPr/>
          <p:nvPr/>
        </p:nvGrpSpPr>
        <p:grpSpPr>
          <a:xfrm rot="0">
            <a:off x="8761643" y="2682177"/>
            <a:ext cx="8381726" cy="1809970"/>
            <a:chOff x="0" y="0"/>
            <a:chExt cx="11977325" cy="2586412"/>
          </a:xfrm>
        </p:grpSpPr>
        <p:sp>
          <p:nvSpPr>
            <p:cNvPr name="Freeform 15" id="15"/>
            <p:cNvSpPr/>
            <p:nvPr/>
          </p:nvSpPr>
          <p:spPr>
            <a:xfrm flipH="false" flipV="false" rot="0">
              <a:off x="-4213" y="0"/>
              <a:ext cx="11981537" cy="2586412"/>
            </a:xfrm>
            <a:custGeom>
              <a:avLst/>
              <a:gdLst/>
              <a:ahLst/>
              <a:cxnLst/>
              <a:rect r="r" b="b" t="t" l="l"/>
              <a:pathLst>
                <a:path h="2586412" w="11981537">
                  <a:moveTo>
                    <a:pt x="278431" y="16918"/>
                  </a:moveTo>
                  <a:cubicBezTo>
                    <a:pt x="278431" y="16918"/>
                    <a:pt x="604014" y="12258"/>
                    <a:pt x="1083420" y="12454"/>
                  </a:cubicBezTo>
                  <a:cubicBezTo>
                    <a:pt x="9827691" y="12671"/>
                    <a:pt x="11707469" y="0"/>
                    <a:pt x="11707469" y="0"/>
                  </a:cubicBezTo>
                  <a:cubicBezTo>
                    <a:pt x="11774933" y="0"/>
                    <a:pt x="11850870" y="0"/>
                    <a:pt x="11929643" y="85073"/>
                  </a:cubicBezTo>
                  <a:cubicBezTo>
                    <a:pt x="11972621" y="131488"/>
                    <a:pt x="11973689" y="240224"/>
                    <a:pt x="11974094" y="320281"/>
                  </a:cubicBezTo>
                  <a:cubicBezTo>
                    <a:pt x="11974094" y="320281"/>
                    <a:pt x="11972389" y="1517493"/>
                    <a:pt x="11972389" y="1823828"/>
                  </a:cubicBezTo>
                  <a:cubicBezTo>
                    <a:pt x="11972389" y="2037987"/>
                    <a:pt x="11981538" y="2337166"/>
                    <a:pt x="11981538" y="2337166"/>
                  </a:cubicBezTo>
                  <a:cubicBezTo>
                    <a:pt x="11981538" y="2465834"/>
                    <a:pt x="11977368" y="2586412"/>
                    <a:pt x="11724530" y="2578278"/>
                  </a:cubicBezTo>
                  <a:cubicBezTo>
                    <a:pt x="11724530" y="2578278"/>
                    <a:pt x="11348058" y="2557979"/>
                    <a:pt x="10140849" y="2565578"/>
                  </a:cubicBezTo>
                  <a:cubicBezTo>
                    <a:pt x="2757863" y="2573712"/>
                    <a:pt x="304023" y="2586412"/>
                    <a:pt x="304023" y="2586412"/>
                  </a:cubicBezTo>
                  <a:cubicBezTo>
                    <a:pt x="132548" y="2586412"/>
                    <a:pt x="4213" y="2485343"/>
                    <a:pt x="8532" y="2282796"/>
                  </a:cubicBezTo>
                  <a:cubicBezTo>
                    <a:pt x="8532" y="2282796"/>
                    <a:pt x="9630" y="1784255"/>
                    <a:pt x="4815" y="1032203"/>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16" id="16"/>
          <p:cNvSpPr txBox="true"/>
          <p:nvPr/>
        </p:nvSpPr>
        <p:spPr>
          <a:xfrm rot="0">
            <a:off x="10196938" y="3047684"/>
            <a:ext cx="6392002" cy="752313"/>
          </a:xfrm>
          <a:prstGeom prst="rect">
            <a:avLst/>
          </a:prstGeom>
        </p:spPr>
        <p:txBody>
          <a:bodyPr anchor="t" rtlCol="false" tIns="0" lIns="0" bIns="0" rIns="0">
            <a:spAutoFit/>
          </a:bodyPr>
          <a:lstStyle/>
          <a:p>
            <a:pPr algn="l" marL="0" indent="0" lvl="1">
              <a:lnSpc>
                <a:spcPts val="2999"/>
              </a:lnSpc>
              <a:spcBef>
                <a:spcPct val="0"/>
              </a:spcBef>
            </a:pPr>
            <a:r>
              <a:rPr lang="en-US" sz="2499">
                <a:solidFill>
                  <a:srgbClr val="512F1C"/>
                </a:solidFill>
                <a:latin typeface="Barlow Condensed"/>
              </a:rPr>
              <a:t>Samuel Adams believed that Parliament had no authority to tax the colonies without giving them a voice.</a:t>
            </a:r>
          </a:p>
        </p:txBody>
      </p:sp>
      <p:grpSp>
        <p:nvGrpSpPr>
          <p:cNvPr name="Group 17" id="17"/>
          <p:cNvGrpSpPr/>
          <p:nvPr/>
        </p:nvGrpSpPr>
        <p:grpSpPr>
          <a:xfrm rot="0">
            <a:off x="8735767" y="4734224"/>
            <a:ext cx="8407602" cy="2159526"/>
            <a:chOff x="0" y="0"/>
            <a:chExt cx="9418868" cy="2419273"/>
          </a:xfrm>
        </p:grpSpPr>
        <p:sp>
          <p:nvSpPr>
            <p:cNvPr name="Freeform 18" id="18"/>
            <p:cNvSpPr/>
            <p:nvPr/>
          </p:nvSpPr>
          <p:spPr>
            <a:xfrm flipH="false" flipV="false" rot="0">
              <a:off x="-4213" y="0"/>
              <a:ext cx="9423080" cy="2419273"/>
            </a:xfrm>
            <a:custGeom>
              <a:avLst/>
              <a:gdLst/>
              <a:ahLst/>
              <a:cxnLst/>
              <a:rect r="r" b="b" t="t" l="l"/>
              <a:pathLst>
                <a:path h="2419273" w="9423080">
                  <a:moveTo>
                    <a:pt x="278431" y="16918"/>
                  </a:moveTo>
                  <a:cubicBezTo>
                    <a:pt x="278431" y="16918"/>
                    <a:pt x="604014" y="12258"/>
                    <a:pt x="1037868" y="12454"/>
                  </a:cubicBezTo>
                  <a:cubicBezTo>
                    <a:pt x="7592833" y="12671"/>
                    <a:pt x="9149012" y="0"/>
                    <a:pt x="9149012" y="0"/>
                  </a:cubicBezTo>
                  <a:cubicBezTo>
                    <a:pt x="9216476" y="0"/>
                    <a:pt x="9292413" y="0"/>
                    <a:pt x="9371186" y="85073"/>
                  </a:cubicBezTo>
                  <a:cubicBezTo>
                    <a:pt x="9414164" y="131488"/>
                    <a:pt x="9415232" y="240224"/>
                    <a:pt x="9415637" y="320281"/>
                  </a:cubicBezTo>
                  <a:cubicBezTo>
                    <a:pt x="9415637" y="320281"/>
                    <a:pt x="9413933" y="1379206"/>
                    <a:pt x="9413933" y="1656689"/>
                  </a:cubicBezTo>
                  <a:cubicBezTo>
                    <a:pt x="9413933" y="1870848"/>
                    <a:pt x="9423081" y="2170027"/>
                    <a:pt x="9423081" y="2170027"/>
                  </a:cubicBezTo>
                  <a:cubicBezTo>
                    <a:pt x="9423081" y="2298696"/>
                    <a:pt x="9418911" y="2419273"/>
                    <a:pt x="9166073" y="2411139"/>
                  </a:cubicBezTo>
                  <a:cubicBezTo>
                    <a:pt x="9166073" y="2411139"/>
                    <a:pt x="8789601" y="2390841"/>
                    <a:pt x="7827585" y="2398439"/>
                  </a:cubicBezTo>
                  <a:cubicBezTo>
                    <a:pt x="2293080" y="2406573"/>
                    <a:pt x="304023" y="2419273"/>
                    <a:pt x="304023" y="2419273"/>
                  </a:cubicBezTo>
                  <a:cubicBezTo>
                    <a:pt x="132548" y="2419273"/>
                    <a:pt x="4213" y="2318204"/>
                    <a:pt x="8532" y="2115657"/>
                  </a:cubicBezTo>
                  <a:cubicBezTo>
                    <a:pt x="8532" y="2115657"/>
                    <a:pt x="9630" y="1617116"/>
                    <a:pt x="4815" y="1008655"/>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19" id="19"/>
          <p:cNvSpPr txBox="true"/>
          <p:nvPr/>
        </p:nvSpPr>
        <p:spPr>
          <a:xfrm rot="0">
            <a:off x="10136832" y="5008667"/>
            <a:ext cx="6392002" cy="1495100"/>
          </a:xfrm>
          <a:prstGeom prst="rect">
            <a:avLst/>
          </a:prstGeom>
        </p:spPr>
        <p:txBody>
          <a:bodyPr anchor="t" rtlCol="false" tIns="0" lIns="0" bIns="0" rIns="0">
            <a:spAutoFit/>
          </a:bodyPr>
          <a:lstStyle/>
          <a:p>
            <a:pPr algn="l" marL="0" indent="0" lvl="1">
              <a:lnSpc>
                <a:spcPts val="2999"/>
              </a:lnSpc>
              <a:spcBef>
                <a:spcPct val="0"/>
              </a:spcBef>
            </a:pPr>
            <a:r>
              <a:rPr lang="en-US" sz="2499">
                <a:solidFill>
                  <a:srgbClr val="512F1C"/>
                </a:solidFill>
                <a:latin typeface="Barlow Condensed"/>
              </a:rPr>
              <a:t>I think that their protests were justified because colonists believed in the principle of no taxation without representation and saw the Stamp Act as taking away their rights.</a:t>
            </a:r>
          </a:p>
        </p:txBody>
      </p:sp>
      <p:grpSp>
        <p:nvGrpSpPr>
          <p:cNvPr name="Group 20" id="20"/>
          <p:cNvGrpSpPr/>
          <p:nvPr/>
        </p:nvGrpSpPr>
        <p:grpSpPr>
          <a:xfrm rot="0">
            <a:off x="8735767" y="7131874"/>
            <a:ext cx="8433477" cy="2126426"/>
            <a:chOff x="0" y="0"/>
            <a:chExt cx="9447856" cy="2382192"/>
          </a:xfrm>
        </p:grpSpPr>
        <p:sp>
          <p:nvSpPr>
            <p:cNvPr name="Freeform 21" id="21"/>
            <p:cNvSpPr/>
            <p:nvPr/>
          </p:nvSpPr>
          <p:spPr>
            <a:xfrm flipH="false" flipV="false" rot="0">
              <a:off x="-4213" y="0"/>
              <a:ext cx="9452068" cy="2382192"/>
            </a:xfrm>
            <a:custGeom>
              <a:avLst/>
              <a:gdLst/>
              <a:ahLst/>
              <a:cxnLst/>
              <a:rect r="r" b="b" t="t" l="l"/>
              <a:pathLst>
                <a:path h="2382192" w="9452068">
                  <a:moveTo>
                    <a:pt x="278431" y="16918"/>
                  </a:moveTo>
                  <a:cubicBezTo>
                    <a:pt x="278431" y="16918"/>
                    <a:pt x="604014" y="12258"/>
                    <a:pt x="1038384" y="12454"/>
                  </a:cubicBezTo>
                  <a:cubicBezTo>
                    <a:pt x="7618154" y="12671"/>
                    <a:pt x="9178000" y="0"/>
                    <a:pt x="9178000" y="0"/>
                  </a:cubicBezTo>
                  <a:cubicBezTo>
                    <a:pt x="9245464" y="0"/>
                    <a:pt x="9321401" y="0"/>
                    <a:pt x="9400174" y="85073"/>
                  </a:cubicBezTo>
                  <a:cubicBezTo>
                    <a:pt x="9443152" y="131488"/>
                    <a:pt x="9444221" y="240224"/>
                    <a:pt x="9444625" y="320281"/>
                  </a:cubicBezTo>
                  <a:cubicBezTo>
                    <a:pt x="9444625" y="320281"/>
                    <a:pt x="9442921" y="1348525"/>
                    <a:pt x="9442921" y="1619608"/>
                  </a:cubicBezTo>
                  <a:cubicBezTo>
                    <a:pt x="9442921" y="1833767"/>
                    <a:pt x="9452069" y="2132946"/>
                    <a:pt x="9452069" y="2132946"/>
                  </a:cubicBezTo>
                  <a:cubicBezTo>
                    <a:pt x="9452069" y="2261614"/>
                    <a:pt x="9447899" y="2382192"/>
                    <a:pt x="9195061" y="2374058"/>
                  </a:cubicBezTo>
                  <a:cubicBezTo>
                    <a:pt x="9195061" y="2374058"/>
                    <a:pt x="8818589" y="2353759"/>
                    <a:pt x="7853795" y="2361358"/>
                  </a:cubicBezTo>
                  <a:cubicBezTo>
                    <a:pt x="2298346" y="2369492"/>
                    <a:pt x="304023" y="2382192"/>
                    <a:pt x="304023" y="2382192"/>
                  </a:cubicBezTo>
                  <a:cubicBezTo>
                    <a:pt x="132548" y="2382192"/>
                    <a:pt x="4213" y="2281123"/>
                    <a:pt x="8532" y="2078576"/>
                  </a:cubicBezTo>
                  <a:cubicBezTo>
                    <a:pt x="8532" y="2078576"/>
                    <a:pt x="9630" y="1580035"/>
                    <a:pt x="4815" y="1003430"/>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22" id="22"/>
          <p:cNvSpPr txBox="true"/>
          <p:nvPr/>
        </p:nvSpPr>
        <p:spPr>
          <a:xfrm rot="0">
            <a:off x="10103760" y="7405655"/>
            <a:ext cx="6867710" cy="1495100"/>
          </a:xfrm>
          <a:prstGeom prst="rect">
            <a:avLst/>
          </a:prstGeom>
        </p:spPr>
        <p:txBody>
          <a:bodyPr anchor="t" rtlCol="false" tIns="0" lIns="0" bIns="0" rIns="0">
            <a:spAutoFit/>
          </a:bodyPr>
          <a:lstStyle/>
          <a:p>
            <a:pPr algn="l" marL="0" indent="0" lvl="1">
              <a:lnSpc>
                <a:spcPts val="2999"/>
              </a:lnSpc>
              <a:spcBef>
                <a:spcPct val="0"/>
              </a:spcBef>
            </a:pPr>
            <a:r>
              <a:rPr lang="en-US" sz="2499">
                <a:solidFill>
                  <a:srgbClr val="512F1C"/>
                </a:solidFill>
                <a:latin typeface="Barlow Condensed"/>
              </a:rPr>
              <a:t>The colonists believed they should have a voice in decisions that affected them, while the British Parliament did not care about their requests and enacted the Stamp Act despite protests.</a:t>
            </a:r>
            <a:r>
              <a:rPr lang="en-US" sz="2499">
                <a:solidFill>
                  <a:srgbClr val="512F1C"/>
                </a:solidFill>
                <a:latin typeface="Barlow Condensed"/>
              </a:rPr>
              <a:t> </a:t>
            </a:r>
          </a:p>
        </p:txBody>
      </p:sp>
      <p:grpSp>
        <p:nvGrpSpPr>
          <p:cNvPr name="Group 23" id="23"/>
          <p:cNvGrpSpPr/>
          <p:nvPr/>
        </p:nvGrpSpPr>
        <p:grpSpPr>
          <a:xfrm rot="0">
            <a:off x="1286458" y="2953091"/>
            <a:ext cx="868030" cy="819007"/>
            <a:chOff x="0" y="0"/>
            <a:chExt cx="1157373" cy="1092010"/>
          </a:xfrm>
        </p:grpSpPr>
        <p:sp>
          <p:nvSpPr>
            <p:cNvPr name="Freeform 24" id="24"/>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25" id="25"/>
            <p:cNvSpPr txBox="true"/>
            <p:nvPr/>
          </p:nvSpPr>
          <p:spPr>
            <a:xfrm rot="0">
              <a:off x="294779" y="158699"/>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1</a:t>
              </a:r>
            </a:p>
          </p:txBody>
        </p:sp>
      </p:grpSp>
      <p:grpSp>
        <p:nvGrpSpPr>
          <p:cNvPr name="Group 26" id="26"/>
          <p:cNvGrpSpPr/>
          <p:nvPr/>
        </p:nvGrpSpPr>
        <p:grpSpPr>
          <a:xfrm rot="0">
            <a:off x="1286458" y="4573538"/>
            <a:ext cx="868030" cy="819007"/>
            <a:chOff x="0" y="0"/>
            <a:chExt cx="1157373" cy="1092010"/>
          </a:xfrm>
        </p:grpSpPr>
        <p:sp>
          <p:nvSpPr>
            <p:cNvPr name="Freeform 27" id="27"/>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28" id="28"/>
            <p:cNvSpPr txBox="true"/>
            <p:nvPr/>
          </p:nvSpPr>
          <p:spPr>
            <a:xfrm rot="0">
              <a:off x="294779" y="158699"/>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2</a:t>
              </a:r>
            </a:p>
          </p:txBody>
        </p:sp>
      </p:grpSp>
      <p:grpSp>
        <p:nvGrpSpPr>
          <p:cNvPr name="Group 29" id="29"/>
          <p:cNvGrpSpPr/>
          <p:nvPr/>
        </p:nvGrpSpPr>
        <p:grpSpPr>
          <a:xfrm rot="0">
            <a:off x="1286458" y="7415180"/>
            <a:ext cx="868030" cy="819007"/>
            <a:chOff x="0" y="0"/>
            <a:chExt cx="1157373" cy="1092010"/>
          </a:xfrm>
        </p:grpSpPr>
        <p:sp>
          <p:nvSpPr>
            <p:cNvPr name="Freeform 30" id="30"/>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31" id="31"/>
            <p:cNvSpPr txBox="true"/>
            <p:nvPr/>
          </p:nvSpPr>
          <p:spPr>
            <a:xfrm rot="0">
              <a:off x="294779" y="158699"/>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3</a:t>
              </a:r>
            </a:p>
          </p:txBody>
        </p:sp>
      </p:grpSp>
      <p:grpSp>
        <p:nvGrpSpPr>
          <p:cNvPr name="Group 32" id="32"/>
          <p:cNvGrpSpPr/>
          <p:nvPr/>
        </p:nvGrpSpPr>
        <p:grpSpPr>
          <a:xfrm rot="0">
            <a:off x="9083581" y="2953091"/>
            <a:ext cx="868030" cy="819007"/>
            <a:chOff x="0" y="0"/>
            <a:chExt cx="1157373" cy="1092010"/>
          </a:xfrm>
        </p:grpSpPr>
        <p:sp>
          <p:nvSpPr>
            <p:cNvPr name="Freeform 33" id="33"/>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34" id="34"/>
            <p:cNvSpPr txBox="true"/>
            <p:nvPr/>
          </p:nvSpPr>
          <p:spPr>
            <a:xfrm rot="0">
              <a:off x="294779" y="158699"/>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4</a:t>
              </a:r>
            </a:p>
          </p:txBody>
        </p:sp>
      </p:grpSp>
      <p:grpSp>
        <p:nvGrpSpPr>
          <p:cNvPr name="Group 35" id="35"/>
          <p:cNvGrpSpPr/>
          <p:nvPr/>
        </p:nvGrpSpPr>
        <p:grpSpPr>
          <a:xfrm rot="0">
            <a:off x="9083581" y="4983041"/>
            <a:ext cx="868030" cy="819007"/>
            <a:chOff x="0" y="0"/>
            <a:chExt cx="1157373" cy="1092010"/>
          </a:xfrm>
        </p:grpSpPr>
        <p:sp>
          <p:nvSpPr>
            <p:cNvPr name="Freeform 36" id="36"/>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37" id="37"/>
            <p:cNvSpPr txBox="true"/>
            <p:nvPr/>
          </p:nvSpPr>
          <p:spPr>
            <a:xfrm rot="0">
              <a:off x="294779" y="158699"/>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5</a:t>
              </a:r>
            </a:p>
          </p:txBody>
        </p:sp>
      </p:grpSp>
      <p:grpSp>
        <p:nvGrpSpPr>
          <p:cNvPr name="Group 38" id="38"/>
          <p:cNvGrpSpPr/>
          <p:nvPr/>
        </p:nvGrpSpPr>
        <p:grpSpPr>
          <a:xfrm rot="0">
            <a:off x="9083581" y="7415180"/>
            <a:ext cx="868030" cy="819007"/>
            <a:chOff x="0" y="0"/>
            <a:chExt cx="1157373" cy="1092010"/>
          </a:xfrm>
        </p:grpSpPr>
        <p:sp>
          <p:nvSpPr>
            <p:cNvPr name="Freeform 39" id="39"/>
            <p:cNvSpPr/>
            <p:nvPr/>
          </p:nvSpPr>
          <p:spPr>
            <a:xfrm flipH="true" flipV="true" rot="-179833">
              <a:off x="26321" y="28174"/>
              <a:ext cx="1104732" cy="1035662"/>
            </a:xfrm>
            <a:custGeom>
              <a:avLst/>
              <a:gdLst/>
              <a:ahLst/>
              <a:cxnLst/>
              <a:rect r="r" b="b" t="t" l="l"/>
              <a:pathLst>
                <a:path h="1035662" w="1104732">
                  <a:moveTo>
                    <a:pt x="1104732" y="1035662"/>
                  </a:moveTo>
                  <a:lnTo>
                    <a:pt x="0" y="1035662"/>
                  </a:lnTo>
                  <a:lnTo>
                    <a:pt x="0" y="0"/>
                  </a:lnTo>
                  <a:lnTo>
                    <a:pt x="1104732" y="0"/>
                  </a:lnTo>
                  <a:lnTo>
                    <a:pt x="1104732" y="1035662"/>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TextBox 40" id="40"/>
            <p:cNvSpPr txBox="true"/>
            <p:nvPr/>
          </p:nvSpPr>
          <p:spPr>
            <a:xfrm rot="0">
              <a:off x="294779" y="248811"/>
              <a:ext cx="706200" cy="698412"/>
            </a:xfrm>
            <a:prstGeom prst="rect">
              <a:avLst/>
            </a:prstGeom>
          </p:spPr>
          <p:txBody>
            <a:bodyPr anchor="t" rtlCol="false" tIns="0" lIns="0" bIns="0" rIns="0">
              <a:spAutoFit/>
            </a:bodyPr>
            <a:lstStyle/>
            <a:p>
              <a:pPr algn="ctr" marL="0" indent="0" lvl="0">
                <a:lnSpc>
                  <a:spcPts val="3719"/>
                </a:lnSpc>
                <a:spcBef>
                  <a:spcPct val="0"/>
                </a:spcBef>
              </a:pPr>
              <a:r>
                <a:rPr lang="en-US" sz="3099" spc="-92">
                  <a:solidFill>
                    <a:srgbClr val="FFF5E8"/>
                  </a:solidFill>
                  <a:latin typeface="Tropikal"/>
                </a:rPr>
                <a:t>6</a:t>
              </a:r>
            </a:p>
          </p:txBody>
        </p:sp>
      </p:grpSp>
    </p:spTree>
  </p:cSld>
  <p:clrMapOvr>
    <a:masterClrMapping/>
  </p:clrMapOvr>
  <p:transition spd="fast">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3459566" y="3523910"/>
            <a:ext cx="11368867" cy="4436411"/>
            <a:chOff x="0" y="0"/>
            <a:chExt cx="16245892" cy="6339546"/>
          </a:xfrm>
        </p:grpSpPr>
        <p:sp>
          <p:nvSpPr>
            <p:cNvPr name="Freeform 3" id="3"/>
            <p:cNvSpPr/>
            <p:nvPr/>
          </p:nvSpPr>
          <p:spPr>
            <a:xfrm flipH="false" flipV="false" rot="0">
              <a:off x="-4213" y="0"/>
              <a:ext cx="16250105" cy="6339546"/>
            </a:xfrm>
            <a:custGeom>
              <a:avLst/>
              <a:gdLst/>
              <a:ahLst/>
              <a:cxnLst/>
              <a:rect r="r" b="b" t="t" l="l"/>
              <a:pathLst>
                <a:path h="6339546" w="16250105">
                  <a:moveTo>
                    <a:pt x="278431" y="16918"/>
                  </a:moveTo>
                  <a:cubicBezTo>
                    <a:pt x="278431" y="16918"/>
                    <a:pt x="604014" y="12258"/>
                    <a:pt x="1159419" y="12454"/>
                  </a:cubicBezTo>
                  <a:cubicBezTo>
                    <a:pt x="13556361" y="12671"/>
                    <a:pt x="15976037" y="0"/>
                    <a:pt x="15976037" y="0"/>
                  </a:cubicBezTo>
                  <a:cubicBezTo>
                    <a:pt x="16043501" y="0"/>
                    <a:pt x="16119437" y="0"/>
                    <a:pt x="16198211" y="85073"/>
                  </a:cubicBezTo>
                  <a:cubicBezTo>
                    <a:pt x="16241188" y="131488"/>
                    <a:pt x="16242256" y="240224"/>
                    <a:pt x="16242662" y="320281"/>
                  </a:cubicBezTo>
                  <a:cubicBezTo>
                    <a:pt x="16242662" y="320281"/>
                    <a:pt x="16240957" y="4622764"/>
                    <a:pt x="16240957" y="5576962"/>
                  </a:cubicBezTo>
                  <a:cubicBezTo>
                    <a:pt x="16240957" y="5791121"/>
                    <a:pt x="16250105" y="6090300"/>
                    <a:pt x="16250105" y="6090300"/>
                  </a:cubicBezTo>
                  <a:cubicBezTo>
                    <a:pt x="16250105" y="6218968"/>
                    <a:pt x="16245936" y="6339546"/>
                    <a:pt x="15993098" y="6331412"/>
                  </a:cubicBezTo>
                  <a:cubicBezTo>
                    <a:pt x="15993098" y="6331412"/>
                    <a:pt x="15616626" y="6311114"/>
                    <a:pt x="14000332" y="6318712"/>
                  </a:cubicBezTo>
                  <a:cubicBezTo>
                    <a:pt x="3533313" y="6326846"/>
                    <a:pt x="304023" y="6339546"/>
                    <a:pt x="304023" y="6339546"/>
                  </a:cubicBezTo>
                  <a:cubicBezTo>
                    <a:pt x="132548" y="6339546"/>
                    <a:pt x="4213" y="6238477"/>
                    <a:pt x="8532" y="6035930"/>
                  </a:cubicBezTo>
                  <a:cubicBezTo>
                    <a:pt x="8532" y="6035930"/>
                    <a:pt x="9630" y="5537389"/>
                    <a:pt x="4815" y="1560988"/>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4" id="4"/>
          <p:cNvSpPr txBox="true"/>
          <p:nvPr/>
        </p:nvSpPr>
        <p:spPr>
          <a:xfrm rot="0">
            <a:off x="4432262" y="1588407"/>
            <a:ext cx="9423476" cy="1600134"/>
          </a:xfrm>
          <a:prstGeom prst="rect">
            <a:avLst/>
          </a:prstGeom>
        </p:spPr>
        <p:txBody>
          <a:bodyPr anchor="t" rtlCol="false" tIns="0" lIns="0" bIns="0" rIns="0">
            <a:spAutoFit/>
          </a:bodyPr>
          <a:lstStyle/>
          <a:p>
            <a:pPr algn="ctr" marL="0" indent="0" lvl="0">
              <a:lnSpc>
                <a:spcPts val="10800"/>
              </a:lnSpc>
              <a:spcBef>
                <a:spcPct val="0"/>
              </a:spcBef>
            </a:pPr>
            <a:r>
              <a:rPr lang="en-US" sz="9000" spc="-270" strike="noStrike" u="none">
                <a:solidFill>
                  <a:srgbClr val="512F1C"/>
                </a:solidFill>
                <a:latin typeface="Tropikal"/>
              </a:rPr>
              <a:t>Reference</a:t>
            </a:r>
          </a:p>
        </p:txBody>
      </p:sp>
      <p:sp>
        <p:nvSpPr>
          <p:cNvPr name="TextBox 5" id="5"/>
          <p:cNvSpPr txBox="true"/>
          <p:nvPr/>
        </p:nvSpPr>
        <p:spPr>
          <a:xfrm rot="0">
            <a:off x="4432262" y="5265916"/>
            <a:ext cx="9423476" cy="476200"/>
          </a:xfrm>
          <a:prstGeom prst="rect">
            <a:avLst/>
          </a:prstGeom>
        </p:spPr>
        <p:txBody>
          <a:bodyPr anchor="t" rtlCol="false" tIns="0" lIns="0" bIns="0" rIns="0">
            <a:spAutoFit/>
          </a:bodyPr>
          <a:lstStyle/>
          <a:p>
            <a:pPr algn="ctr" marL="0" indent="0" lvl="1">
              <a:lnSpc>
                <a:spcPts val="3600"/>
              </a:lnSpc>
              <a:spcBef>
                <a:spcPct val="0"/>
              </a:spcBef>
            </a:pPr>
            <a:r>
              <a:rPr lang="en-US" sz="3000">
                <a:solidFill>
                  <a:srgbClr val="512F1C"/>
                </a:solidFill>
                <a:latin typeface="Barlow Condensed"/>
              </a:rPr>
              <a:t>Add your references here.</a:t>
            </a:r>
          </a:p>
        </p:txBody>
      </p:sp>
      <p:sp>
        <p:nvSpPr>
          <p:cNvPr name="Freeform 6" id="6"/>
          <p:cNvSpPr/>
          <p:nvPr/>
        </p:nvSpPr>
        <p:spPr>
          <a:xfrm flipH="false" flipV="false" rot="0">
            <a:off x="2226543" y="2342449"/>
            <a:ext cx="2466048" cy="2362922"/>
          </a:xfrm>
          <a:custGeom>
            <a:avLst/>
            <a:gdLst/>
            <a:ahLst/>
            <a:cxnLst/>
            <a:rect r="r" b="b" t="t" l="l"/>
            <a:pathLst>
              <a:path h="2362922" w="2466048">
                <a:moveTo>
                  <a:pt x="0" y="0"/>
                </a:moveTo>
                <a:lnTo>
                  <a:pt x="2466047" y="0"/>
                </a:lnTo>
                <a:lnTo>
                  <a:pt x="2466047" y="2362922"/>
                </a:lnTo>
                <a:lnTo>
                  <a:pt x="0" y="2362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084007" y="7063867"/>
            <a:ext cx="3266824" cy="1954155"/>
          </a:xfrm>
          <a:custGeom>
            <a:avLst/>
            <a:gdLst/>
            <a:ahLst/>
            <a:cxnLst/>
            <a:rect r="r" b="b" t="t" l="l"/>
            <a:pathLst>
              <a:path h="1954155" w="3266824">
                <a:moveTo>
                  <a:pt x="0" y="0"/>
                </a:moveTo>
                <a:lnTo>
                  <a:pt x="3266825" y="0"/>
                </a:lnTo>
                <a:lnTo>
                  <a:pt x="3266825" y="1954155"/>
                </a:lnTo>
                <a:lnTo>
                  <a:pt x="0" y="19541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8887">
            <a:off x="14671367" y="5507942"/>
            <a:ext cx="2724298" cy="2426609"/>
          </a:xfrm>
          <a:custGeom>
            <a:avLst/>
            <a:gdLst/>
            <a:ahLst/>
            <a:cxnLst/>
            <a:rect r="r" b="b" t="t" l="l"/>
            <a:pathLst>
              <a:path h="2426609" w="2724298">
                <a:moveTo>
                  <a:pt x="0" y="0"/>
                </a:moveTo>
                <a:lnTo>
                  <a:pt x="2724298" y="0"/>
                </a:lnTo>
                <a:lnTo>
                  <a:pt x="2724298" y="2426609"/>
                </a:lnTo>
                <a:lnTo>
                  <a:pt x="0" y="24266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761868">
            <a:off x="1447166" y="899325"/>
            <a:ext cx="2041172" cy="2429966"/>
          </a:xfrm>
          <a:custGeom>
            <a:avLst/>
            <a:gdLst/>
            <a:ahLst/>
            <a:cxnLst/>
            <a:rect r="r" b="b" t="t" l="l"/>
            <a:pathLst>
              <a:path h="2429966" w="2041172">
                <a:moveTo>
                  <a:pt x="0" y="0"/>
                </a:moveTo>
                <a:lnTo>
                  <a:pt x="2041172" y="0"/>
                </a:lnTo>
                <a:lnTo>
                  <a:pt x="2041172" y="2429966"/>
                </a:lnTo>
                <a:lnTo>
                  <a:pt x="0" y="242996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5E8"/>
        </a:solidFill>
      </p:bgPr>
    </p:bg>
    <p:spTree>
      <p:nvGrpSpPr>
        <p:cNvPr id="1" name=""/>
        <p:cNvGrpSpPr/>
        <p:nvPr/>
      </p:nvGrpSpPr>
      <p:grpSpPr>
        <a:xfrm>
          <a:off x="0" y="0"/>
          <a:ext cx="0" cy="0"/>
          <a:chOff x="0" y="0"/>
          <a:chExt cx="0" cy="0"/>
        </a:xfrm>
      </p:grpSpPr>
      <p:sp>
        <p:nvSpPr>
          <p:cNvPr name="Freeform 2" id="2"/>
          <p:cNvSpPr/>
          <p:nvPr/>
        </p:nvSpPr>
        <p:spPr>
          <a:xfrm flipH="true" flipV="true" rot="-311069">
            <a:off x="7253231" y="928661"/>
            <a:ext cx="9208109" cy="8632403"/>
          </a:xfrm>
          <a:custGeom>
            <a:avLst/>
            <a:gdLst/>
            <a:ahLst/>
            <a:cxnLst/>
            <a:rect r="r" b="b" t="t" l="l"/>
            <a:pathLst>
              <a:path h="8632403" w="9208109">
                <a:moveTo>
                  <a:pt x="9208109" y="8632403"/>
                </a:moveTo>
                <a:lnTo>
                  <a:pt x="0" y="8632403"/>
                </a:lnTo>
                <a:lnTo>
                  <a:pt x="0" y="0"/>
                </a:lnTo>
                <a:lnTo>
                  <a:pt x="9208109" y="0"/>
                </a:lnTo>
                <a:lnTo>
                  <a:pt x="9208109" y="8632403"/>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Freeform 3" id="3"/>
          <p:cNvSpPr/>
          <p:nvPr/>
        </p:nvSpPr>
        <p:spPr>
          <a:xfrm flipH="false" flipV="false" rot="0">
            <a:off x="9446938" y="4748873"/>
            <a:ext cx="4427403" cy="2648392"/>
          </a:xfrm>
          <a:custGeom>
            <a:avLst/>
            <a:gdLst/>
            <a:ahLst/>
            <a:cxnLst/>
            <a:rect r="r" b="b" t="t" l="l"/>
            <a:pathLst>
              <a:path h="2648392" w="4427403">
                <a:moveTo>
                  <a:pt x="0" y="0"/>
                </a:moveTo>
                <a:lnTo>
                  <a:pt x="4427403" y="0"/>
                </a:lnTo>
                <a:lnTo>
                  <a:pt x="4427403" y="2648392"/>
                </a:lnTo>
                <a:lnTo>
                  <a:pt x="0" y="2648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71193" y="2484455"/>
            <a:ext cx="4736971" cy="3588615"/>
          </a:xfrm>
          <a:custGeom>
            <a:avLst/>
            <a:gdLst/>
            <a:ahLst/>
            <a:cxnLst/>
            <a:rect r="r" b="b" t="t" l="l"/>
            <a:pathLst>
              <a:path h="3588615" w="4736971">
                <a:moveTo>
                  <a:pt x="0" y="0"/>
                </a:moveTo>
                <a:lnTo>
                  <a:pt x="4736971" y="0"/>
                </a:lnTo>
                <a:lnTo>
                  <a:pt x="4736971" y="3588614"/>
                </a:lnTo>
                <a:lnTo>
                  <a:pt x="0" y="3588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977582" y="5143500"/>
            <a:ext cx="3005253" cy="3167593"/>
          </a:xfrm>
          <a:custGeom>
            <a:avLst/>
            <a:gdLst/>
            <a:ahLst/>
            <a:cxnLst/>
            <a:rect r="r" b="b" t="t" l="l"/>
            <a:pathLst>
              <a:path h="3167593" w="3005253">
                <a:moveTo>
                  <a:pt x="0" y="0"/>
                </a:moveTo>
                <a:lnTo>
                  <a:pt x="3005253" y="0"/>
                </a:lnTo>
                <a:lnTo>
                  <a:pt x="3005253" y="3167593"/>
                </a:lnTo>
                <a:lnTo>
                  <a:pt x="0" y="31675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008285" y="3030341"/>
            <a:ext cx="4755978" cy="4429044"/>
            <a:chOff x="0" y="0"/>
            <a:chExt cx="6341304" cy="5905392"/>
          </a:xfrm>
        </p:grpSpPr>
        <p:sp>
          <p:nvSpPr>
            <p:cNvPr name="TextBox 7" id="7"/>
            <p:cNvSpPr txBox="true"/>
            <p:nvPr/>
          </p:nvSpPr>
          <p:spPr>
            <a:xfrm rot="0">
              <a:off x="0" y="3495675"/>
              <a:ext cx="6341304" cy="2409717"/>
            </a:xfrm>
            <a:prstGeom prst="rect">
              <a:avLst/>
            </a:prstGeom>
          </p:spPr>
          <p:txBody>
            <a:bodyPr anchor="t" rtlCol="false" tIns="0" lIns="0" bIns="0" rIns="0">
              <a:spAutoFit/>
            </a:bodyPr>
            <a:lstStyle/>
            <a:p>
              <a:pPr algn="ctr">
                <a:lnSpc>
                  <a:spcPts val="4799"/>
                </a:lnSpc>
              </a:pPr>
              <a:r>
                <a:rPr lang="en-US" sz="3999">
                  <a:solidFill>
                    <a:srgbClr val="512F1C"/>
                  </a:solidFill>
                  <a:latin typeface="Barlow Condensed"/>
                </a:rPr>
                <a:t>Are you ready to be a better reader and learn a bit about history?</a:t>
              </a:r>
            </a:p>
          </p:txBody>
        </p:sp>
        <p:sp>
          <p:nvSpPr>
            <p:cNvPr name="TextBox 8" id="8"/>
            <p:cNvSpPr txBox="true"/>
            <p:nvPr/>
          </p:nvSpPr>
          <p:spPr>
            <a:xfrm rot="0">
              <a:off x="0" y="-57150"/>
              <a:ext cx="6341304" cy="3409950"/>
            </a:xfrm>
            <a:prstGeom prst="rect">
              <a:avLst/>
            </a:prstGeom>
          </p:spPr>
          <p:txBody>
            <a:bodyPr anchor="t" rtlCol="false" tIns="0" lIns="0" bIns="0" rIns="0">
              <a:spAutoFit/>
            </a:bodyPr>
            <a:lstStyle/>
            <a:p>
              <a:pPr algn="ctr" marL="0" indent="0" lvl="0">
                <a:lnSpc>
                  <a:spcPts val="9000"/>
                </a:lnSpc>
              </a:pPr>
              <a:r>
                <a:rPr lang="en-US" sz="9000" spc="-270" strike="noStrike" u="none">
                  <a:solidFill>
                    <a:srgbClr val="512F1C"/>
                  </a:solidFill>
                  <a:latin typeface="Tropikal"/>
                </a:rPr>
                <a:t>Welcome, readers!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3644512" y="2678798"/>
            <a:ext cx="2833610" cy="826431"/>
            <a:chOff x="0" y="0"/>
            <a:chExt cx="3778146" cy="1101908"/>
          </a:xfrm>
        </p:grpSpPr>
        <p:grpSp>
          <p:nvGrpSpPr>
            <p:cNvPr name="Group 3" id="3"/>
            <p:cNvGrpSpPr/>
            <p:nvPr/>
          </p:nvGrpSpPr>
          <p:grpSpPr>
            <a:xfrm rot="0">
              <a:off x="0" y="0"/>
              <a:ext cx="3778146" cy="1101908"/>
              <a:chOff x="0" y="0"/>
              <a:chExt cx="15023931" cy="4381778"/>
            </a:xfrm>
          </p:grpSpPr>
          <p:sp>
            <p:nvSpPr>
              <p:cNvPr name="Freeform 4" id="4"/>
              <p:cNvSpPr/>
              <p:nvPr/>
            </p:nvSpPr>
            <p:spPr>
              <a:xfrm flipH="false" flipV="false" rot="0">
                <a:off x="-19558" y="-6477"/>
                <a:ext cx="15062793" cy="4402098"/>
              </a:xfrm>
              <a:custGeom>
                <a:avLst/>
                <a:gdLst/>
                <a:ahLst/>
                <a:cxnLst/>
                <a:rect r="r" b="b" t="t" l="l"/>
                <a:pathLst>
                  <a:path h="4402098" w="15062793">
                    <a:moveTo>
                      <a:pt x="15034091" y="2839325"/>
                    </a:moveTo>
                    <a:cubicBezTo>
                      <a:pt x="15019613" y="3194328"/>
                      <a:pt x="14992053" y="3307231"/>
                      <a:pt x="14947858" y="3411117"/>
                    </a:cubicBezTo>
                    <a:cubicBezTo>
                      <a:pt x="14915219" y="3487698"/>
                      <a:pt x="14870134" y="3559072"/>
                      <a:pt x="14824541" y="3628541"/>
                    </a:cubicBezTo>
                    <a:cubicBezTo>
                      <a:pt x="14725226" y="3780052"/>
                      <a:pt x="14617276" y="3941088"/>
                      <a:pt x="14471989" y="4052213"/>
                    </a:cubicBezTo>
                    <a:cubicBezTo>
                      <a:pt x="14288473" y="4192421"/>
                      <a:pt x="14059239" y="4259858"/>
                      <a:pt x="13833814" y="4293894"/>
                    </a:cubicBezTo>
                    <a:cubicBezTo>
                      <a:pt x="13572449" y="4333391"/>
                      <a:pt x="13307779" y="4330470"/>
                      <a:pt x="13044127" y="4336439"/>
                    </a:cubicBezTo>
                    <a:cubicBezTo>
                      <a:pt x="12773617" y="4342662"/>
                      <a:pt x="12503488" y="4358537"/>
                      <a:pt x="12233360" y="4373142"/>
                    </a:cubicBezTo>
                    <a:cubicBezTo>
                      <a:pt x="2582291" y="4402098"/>
                      <a:pt x="1825117" y="4392700"/>
                      <a:pt x="1292479" y="4322469"/>
                    </a:cubicBezTo>
                    <a:cubicBezTo>
                      <a:pt x="841502" y="4263033"/>
                      <a:pt x="587502" y="4152670"/>
                      <a:pt x="286639" y="3790847"/>
                    </a:cubicBezTo>
                    <a:cubicBezTo>
                      <a:pt x="151130" y="3627906"/>
                      <a:pt x="54610" y="3431437"/>
                      <a:pt x="28702" y="3219855"/>
                    </a:cubicBezTo>
                    <a:cubicBezTo>
                      <a:pt x="0" y="2139845"/>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7712244" y="7620"/>
                    </a:cubicBezTo>
                    <a:cubicBezTo>
                      <a:pt x="12365694" y="0"/>
                      <a:pt x="12691195" y="39624"/>
                      <a:pt x="12967039" y="32004"/>
                    </a:cubicBezTo>
                    <a:cubicBezTo>
                      <a:pt x="13230691" y="24765"/>
                      <a:pt x="13575496" y="42672"/>
                      <a:pt x="13838132" y="72771"/>
                    </a:cubicBezTo>
                    <a:cubicBezTo>
                      <a:pt x="14273234" y="122428"/>
                      <a:pt x="14520248" y="161163"/>
                      <a:pt x="14771327" y="540258"/>
                    </a:cubicBezTo>
                    <a:cubicBezTo>
                      <a:pt x="14835336" y="638302"/>
                      <a:pt x="14892613" y="740664"/>
                      <a:pt x="14938333" y="848614"/>
                    </a:cubicBezTo>
                    <a:cubicBezTo>
                      <a:pt x="15024566" y="1052957"/>
                      <a:pt x="15062793" y="1273937"/>
                      <a:pt x="15034091" y="2839325"/>
                    </a:cubicBezTo>
                    <a:close/>
                  </a:path>
                </a:pathLst>
              </a:custGeom>
              <a:solidFill>
                <a:srgbClr val="512F1C"/>
              </a:solidFill>
            </p:spPr>
          </p:sp>
        </p:grpSp>
        <p:sp>
          <p:nvSpPr>
            <p:cNvPr name="TextBox 5" id="5"/>
            <p:cNvSpPr txBox="true"/>
            <p:nvPr/>
          </p:nvSpPr>
          <p:spPr>
            <a:xfrm rot="0">
              <a:off x="270373" y="125934"/>
              <a:ext cx="3295910" cy="549209"/>
            </a:xfrm>
            <a:prstGeom prst="rect">
              <a:avLst/>
            </a:prstGeom>
          </p:spPr>
          <p:txBody>
            <a:bodyPr anchor="t" rtlCol="false" tIns="0" lIns="0" bIns="0" rIns="0">
              <a:spAutoFit/>
            </a:bodyPr>
            <a:lstStyle/>
            <a:p>
              <a:pPr algn="l" marL="0" indent="0" lvl="0">
                <a:lnSpc>
                  <a:spcPts val="2880"/>
                </a:lnSpc>
                <a:spcBef>
                  <a:spcPct val="0"/>
                </a:spcBef>
              </a:pPr>
              <a:r>
                <a:rPr lang="en-US" sz="2400">
                  <a:solidFill>
                    <a:srgbClr val="FFF5E8"/>
                  </a:solidFill>
                  <a:latin typeface="Tropikal"/>
                </a:rPr>
                <a:t>SET:NAFTJUCXA3C</a:t>
              </a:r>
            </a:p>
          </p:txBody>
        </p:sp>
      </p:grpSp>
      <p:grpSp>
        <p:nvGrpSpPr>
          <p:cNvPr name="Group 6" id="6"/>
          <p:cNvGrpSpPr/>
          <p:nvPr/>
        </p:nvGrpSpPr>
        <p:grpSpPr>
          <a:xfrm rot="0">
            <a:off x="1028700" y="3201416"/>
            <a:ext cx="7994007" cy="6056884"/>
            <a:chOff x="0" y="0"/>
            <a:chExt cx="7225436" cy="5474555"/>
          </a:xfrm>
        </p:grpSpPr>
        <p:sp>
          <p:nvSpPr>
            <p:cNvPr name="Freeform 7" id="7"/>
            <p:cNvSpPr/>
            <p:nvPr/>
          </p:nvSpPr>
          <p:spPr>
            <a:xfrm flipH="false" flipV="false" rot="0">
              <a:off x="-4213" y="0"/>
              <a:ext cx="7229648" cy="5474555"/>
            </a:xfrm>
            <a:custGeom>
              <a:avLst/>
              <a:gdLst/>
              <a:ahLst/>
              <a:cxnLst/>
              <a:rect r="r" b="b" t="t" l="l"/>
              <a:pathLst>
                <a:path h="5474555" w="7229648">
                  <a:moveTo>
                    <a:pt x="278431" y="16918"/>
                  </a:moveTo>
                  <a:cubicBezTo>
                    <a:pt x="278431" y="16918"/>
                    <a:pt x="604014" y="12258"/>
                    <a:pt x="998816" y="12454"/>
                  </a:cubicBezTo>
                  <a:cubicBezTo>
                    <a:pt x="5676830" y="12671"/>
                    <a:pt x="6955580" y="0"/>
                    <a:pt x="6955580" y="0"/>
                  </a:cubicBezTo>
                  <a:cubicBezTo>
                    <a:pt x="7023044" y="0"/>
                    <a:pt x="7098981" y="0"/>
                    <a:pt x="7177754" y="85073"/>
                  </a:cubicBezTo>
                  <a:cubicBezTo>
                    <a:pt x="7220732" y="131488"/>
                    <a:pt x="7221800" y="240224"/>
                    <a:pt x="7222205" y="320281"/>
                  </a:cubicBezTo>
                  <a:cubicBezTo>
                    <a:pt x="7222205" y="320281"/>
                    <a:pt x="7220501" y="3907086"/>
                    <a:pt x="7220501" y="4711971"/>
                  </a:cubicBezTo>
                  <a:cubicBezTo>
                    <a:pt x="7220501" y="4926129"/>
                    <a:pt x="7229649" y="5225308"/>
                    <a:pt x="7229649" y="5225308"/>
                  </a:cubicBezTo>
                  <a:cubicBezTo>
                    <a:pt x="7229649" y="5353977"/>
                    <a:pt x="7225479" y="5474555"/>
                    <a:pt x="6972641" y="5466420"/>
                  </a:cubicBezTo>
                  <a:cubicBezTo>
                    <a:pt x="6972641" y="5466420"/>
                    <a:pt x="6596169" y="5446122"/>
                    <a:pt x="5844364" y="5453720"/>
                  </a:cubicBezTo>
                  <a:cubicBezTo>
                    <a:pt x="1894610" y="5461855"/>
                    <a:pt x="304023" y="5474555"/>
                    <a:pt x="304023" y="5474555"/>
                  </a:cubicBezTo>
                  <a:cubicBezTo>
                    <a:pt x="132548" y="5474555"/>
                    <a:pt x="4213" y="5373486"/>
                    <a:pt x="8532" y="5170938"/>
                  </a:cubicBezTo>
                  <a:cubicBezTo>
                    <a:pt x="8532" y="5170938"/>
                    <a:pt x="9630" y="4672397"/>
                    <a:pt x="4815" y="1439118"/>
                  </a:cubicBezTo>
                  <a:cubicBezTo>
                    <a:pt x="0" y="663668"/>
                    <a:pt x="25592" y="330596"/>
                    <a:pt x="25592" y="330596"/>
                  </a:cubicBezTo>
                  <a:cubicBezTo>
                    <a:pt x="27224" y="150571"/>
                    <a:pt x="143504" y="16918"/>
                    <a:pt x="278431" y="16918"/>
                  </a:cubicBezTo>
                  <a:close/>
                </a:path>
              </a:pathLst>
            </a:custGeom>
            <a:solidFill>
              <a:srgbClr val="FFF7EB"/>
            </a:solidFill>
          </p:spPr>
        </p:sp>
      </p:grpSp>
      <p:grpSp>
        <p:nvGrpSpPr>
          <p:cNvPr name="Group 8" id="8"/>
          <p:cNvGrpSpPr/>
          <p:nvPr/>
        </p:nvGrpSpPr>
        <p:grpSpPr>
          <a:xfrm rot="0">
            <a:off x="11905351" y="2678798"/>
            <a:ext cx="2833610" cy="826431"/>
            <a:chOff x="0" y="0"/>
            <a:chExt cx="3778146" cy="1101908"/>
          </a:xfrm>
        </p:grpSpPr>
        <p:grpSp>
          <p:nvGrpSpPr>
            <p:cNvPr name="Group 9" id="9"/>
            <p:cNvGrpSpPr/>
            <p:nvPr/>
          </p:nvGrpSpPr>
          <p:grpSpPr>
            <a:xfrm rot="0">
              <a:off x="0" y="0"/>
              <a:ext cx="3778146" cy="1101908"/>
              <a:chOff x="0" y="0"/>
              <a:chExt cx="15023931" cy="4381778"/>
            </a:xfrm>
          </p:grpSpPr>
          <p:sp>
            <p:nvSpPr>
              <p:cNvPr name="Freeform 10" id="10"/>
              <p:cNvSpPr/>
              <p:nvPr/>
            </p:nvSpPr>
            <p:spPr>
              <a:xfrm flipH="false" flipV="false" rot="0">
                <a:off x="-19558" y="-6477"/>
                <a:ext cx="15062793" cy="4402098"/>
              </a:xfrm>
              <a:custGeom>
                <a:avLst/>
                <a:gdLst/>
                <a:ahLst/>
                <a:cxnLst/>
                <a:rect r="r" b="b" t="t" l="l"/>
                <a:pathLst>
                  <a:path h="4402098" w="15062793">
                    <a:moveTo>
                      <a:pt x="15034091" y="2839325"/>
                    </a:moveTo>
                    <a:cubicBezTo>
                      <a:pt x="15019613" y="3194328"/>
                      <a:pt x="14992053" y="3307231"/>
                      <a:pt x="14947858" y="3411117"/>
                    </a:cubicBezTo>
                    <a:cubicBezTo>
                      <a:pt x="14915219" y="3487698"/>
                      <a:pt x="14870134" y="3559072"/>
                      <a:pt x="14824541" y="3628541"/>
                    </a:cubicBezTo>
                    <a:cubicBezTo>
                      <a:pt x="14725226" y="3780052"/>
                      <a:pt x="14617276" y="3941088"/>
                      <a:pt x="14471989" y="4052213"/>
                    </a:cubicBezTo>
                    <a:cubicBezTo>
                      <a:pt x="14288473" y="4192421"/>
                      <a:pt x="14059239" y="4259858"/>
                      <a:pt x="13833814" y="4293894"/>
                    </a:cubicBezTo>
                    <a:cubicBezTo>
                      <a:pt x="13572449" y="4333391"/>
                      <a:pt x="13307779" y="4330470"/>
                      <a:pt x="13044127" y="4336439"/>
                    </a:cubicBezTo>
                    <a:cubicBezTo>
                      <a:pt x="12773617" y="4342662"/>
                      <a:pt x="12503488" y="4358537"/>
                      <a:pt x="12233360" y="4373142"/>
                    </a:cubicBezTo>
                    <a:cubicBezTo>
                      <a:pt x="2582291" y="4402098"/>
                      <a:pt x="1825117" y="4392700"/>
                      <a:pt x="1292479" y="4322469"/>
                    </a:cubicBezTo>
                    <a:cubicBezTo>
                      <a:pt x="841502" y="4263033"/>
                      <a:pt x="587502" y="4152670"/>
                      <a:pt x="286639" y="3790847"/>
                    </a:cubicBezTo>
                    <a:cubicBezTo>
                      <a:pt x="151130" y="3627906"/>
                      <a:pt x="54610" y="3431437"/>
                      <a:pt x="28702" y="3219855"/>
                    </a:cubicBezTo>
                    <a:cubicBezTo>
                      <a:pt x="0" y="2139845"/>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7712244" y="7620"/>
                    </a:cubicBezTo>
                    <a:cubicBezTo>
                      <a:pt x="12365694" y="0"/>
                      <a:pt x="12691195" y="39624"/>
                      <a:pt x="12967039" y="32004"/>
                    </a:cubicBezTo>
                    <a:cubicBezTo>
                      <a:pt x="13230691" y="24765"/>
                      <a:pt x="13575496" y="42672"/>
                      <a:pt x="13838132" y="72771"/>
                    </a:cubicBezTo>
                    <a:cubicBezTo>
                      <a:pt x="14273234" y="122428"/>
                      <a:pt x="14520248" y="161163"/>
                      <a:pt x="14771327" y="540258"/>
                    </a:cubicBezTo>
                    <a:cubicBezTo>
                      <a:pt x="14835336" y="638302"/>
                      <a:pt x="14892613" y="740664"/>
                      <a:pt x="14938333" y="848614"/>
                    </a:cubicBezTo>
                    <a:cubicBezTo>
                      <a:pt x="15024566" y="1052957"/>
                      <a:pt x="15062793" y="1273937"/>
                      <a:pt x="15034091" y="2839325"/>
                    </a:cubicBezTo>
                    <a:close/>
                  </a:path>
                </a:pathLst>
              </a:custGeom>
              <a:solidFill>
                <a:srgbClr val="512F1C"/>
              </a:solidFill>
            </p:spPr>
          </p:sp>
        </p:grpSp>
        <p:sp>
          <p:nvSpPr>
            <p:cNvPr name="TextBox 11" id="11"/>
            <p:cNvSpPr txBox="true"/>
            <p:nvPr/>
          </p:nvSpPr>
          <p:spPr>
            <a:xfrm rot="0">
              <a:off x="270373" y="125934"/>
              <a:ext cx="3295910" cy="549209"/>
            </a:xfrm>
            <a:prstGeom prst="rect">
              <a:avLst/>
            </a:prstGeom>
          </p:spPr>
          <p:txBody>
            <a:bodyPr anchor="t" rtlCol="false" tIns="0" lIns="0" bIns="0" rIns="0">
              <a:spAutoFit/>
            </a:bodyPr>
            <a:lstStyle/>
            <a:p>
              <a:pPr algn="l" marL="0" indent="0" lvl="0">
                <a:lnSpc>
                  <a:spcPts val="2880"/>
                </a:lnSpc>
                <a:spcBef>
                  <a:spcPct val="0"/>
                </a:spcBef>
              </a:pPr>
              <a:r>
                <a:rPr lang="en-US" sz="2400">
                  <a:solidFill>
                    <a:srgbClr val="FFF5E8"/>
                  </a:solidFill>
                  <a:latin typeface="Tropikal"/>
                </a:rPr>
                <a:t>SET:NAE1GGEU6AS</a:t>
              </a:r>
            </a:p>
          </p:txBody>
        </p:sp>
      </p:grpSp>
      <p:grpSp>
        <p:nvGrpSpPr>
          <p:cNvPr name="Group 12" id="12"/>
          <p:cNvGrpSpPr/>
          <p:nvPr/>
        </p:nvGrpSpPr>
        <p:grpSpPr>
          <a:xfrm rot="0">
            <a:off x="9265293" y="3201416"/>
            <a:ext cx="7994007" cy="6056884"/>
            <a:chOff x="0" y="0"/>
            <a:chExt cx="7225436" cy="5474555"/>
          </a:xfrm>
        </p:grpSpPr>
        <p:sp>
          <p:nvSpPr>
            <p:cNvPr name="Freeform 13" id="13"/>
            <p:cNvSpPr/>
            <p:nvPr/>
          </p:nvSpPr>
          <p:spPr>
            <a:xfrm flipH="false" flipV="false" rot="0">
              <a:off x="-4213" y="0"/>
              <a:ext cx="7229648" cy="5474555"/>
            </a:xfrm>
            <a:custGeom>
              <a:avLst/>
              <a:gdLst/>
              <a:ahLst/>
              <a:cxnLst/>
              <a:rect r="r" b="b" t="t" l="l"/>
              <a:pathLst>
                <a:path h="5474555" w="7229648">
                  <a:moveTo>
                    <a:pt x="278431" y="16918"/>
                  </a:moveTo>
                  <a:cubicBezTo>
                    <a:pt x="278431" y="16918"/>
                    <a:pt x="604014" y="12258"/>
                    <a:pt x="998816" y="12454"/>
                  </a:cubicBezTo>
                  <a:cubicBezTo>
                    <a:pt x="5676830" y="12671"/>
                    <a:pt x="6955580" y="0"/>
                    <a:pt x="6955580" y="0"/>
                  </a:cubicBezTo>
                  <a:cubicBezTo>
                    <a:pt x="7023044" y="0"/>
                    <a:pt x="7098981" y="0"/>
                    <a:pt x="7177754" y="85073"/>
                  </a:cubicBezTo>
                  <a:cubicBezTo>
                    <a:pt x="7220732" y="131488"/>
                    <a:pt x="7221800" y="240224"/>
                    <a:pt x="7222205" y="320281"/>
                  </a:cubicBezTo>
                  <a:cubicBezTo>
                    <a:pt x="7222205" y="320281"/>
                    <a:pt x="7220501" y="3907086"/>
                    <a:pt x="7220501" y="4711971"/>
                  </a:cubicBezTo>
                  <a:cubicBezTo>
                    <a:pt x="7220501" y="4926129"/>
                    <a:pt x="7229649" y="5225308"/>
                    <a:pt x="7229649" y="5225308"/>
                  </a:cubicBezTo>
                  <a:cubicBezTo>
                    <a:pt x="7229649" y="5353977"/>
                    <a:pt x="7225479" y="5474555"/>
                    <a:pt x="6972641" y="5466420"/>
                  </a:cubicBezTo>
                  <a:cubicBezTo>
                    <a:pt x="6972641" y="5466420"/>
                    <a:pt x="6596169" y="5446122"/>
                    <a:pt x="5844364" y="5453720"/>
                  </a:cubicBezTo>
                  <a:cubicBezTo>
                    <a:pt x="1894610" y="5461855"/>
                    <a:pt x="304023" y="5474555"/>
                    <a:pt x="304023" y="5474555"/>
                  </a:cubicBezTo>
                  <a:cubicBezTo>
                    <a:pt x="132548" y="5474555"/>
                    <a:pt x="4213" y="5373486"/>
                    <a:pt x="8532" y="5170938"/>
                  </a:cubicBezTo>
                  <a:cubicBezTo>
                    <a:pt x="8532" y="5170938"/>
                    <a:pt x="9630" y="4672397"/>
                    <a:pt x="4815" y="1439118"/>
                  </a:cubicBezTo>
                  <a:cubicBezTo>
                    <a:pt x="0" y="663668"/>
                    <a:pt x="25592" y="330596"/>
                    <a:pt x="25592" y="330596"/>
                  </a:cubicBezTo>
                  <a:cubicBezTo>
                    <a:pt x="27224" y="150571"/>
                    <a:pt x="143504" y="16918"/>
                    <a:pt x="278431" y="16918"/>
                  </a:cubicBezTo>
                  <a:close/>
                </a:path>
              </a:pathLst>
            </a:custGeom>
            <a:solidFill>
              <a:srgbClr val="FFF7EB"/>
            </a:solidFill>
          </p:spPr>
        </p:sp>
      </p:grpSp>
      <p:sp>
        <p:nvSpPr>
          <p:cNvPr name="Freeform 14" id="14"/>
          <p:cNvSpPr/>
          <p:nvPr/>
        </p:nvSpPr>
        <p:spPr>
          <a:xfrm flipH="false" flipV="false" rot="0">
            <a:off x="9959022" y="3967365"/>
            <a:ext cx="1819260" cy="1250328"/>
          </a:xfrm>
          <a:custGeom>
            <a:avLst/>
            <a:gdLst/>
            <a:ahLst/>
            <a:cxnLst/>
            <a:rect r="r" b="b" t="t" l="l"/>
            <a:pathLst>
              <a:path h="1250328" w="1819260">
                <a:moveTo>
                  <a:pt x="0" y="0"/>
                </a:moveTo>
                <a:lnTo>
                  <a:pt x="1819261" y="0"/>
                </a:lnTo>
                <a:lnTo>
                  <a:pt x="1819261" y="1250328"/>
                </a:lnTo>
                <a:lnTo>
                  <a:pt x="0" y="1250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78887">
            <a:off x="11427757" y="3897138"/>
            <a:ext cx="1630520" cy="1452351"/>
          </a:xfrm>
          <a:custGeom>
            <a:avLst/>
            <a:gdLst/>
            <a:ahLst/>
            <a:cxnLst/>
            <a:rect r="r" b="b" t="t" l="l"/>
            <a:pathLst>
              <a:path h="1452351" w="1630520">
                <a:moveTo>
                  <a:pt x="0" y="0"/>
                </a:moveTo>
                <a:lnTo>
                  <a:pt x="1630520" y="0"/>
                </a:lnTo>
                <a:lnTo>
                  <a:pt x="1630520" y="1452351"/>
                </a:lnTo>
                <a:lnTo>
                  <a:pt x="0" y="14523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500678">
            <a:off x="1975553" y="3977554"/>
            <a:ext cx="1016164" cy="1366480"/>
          </a:xfrm>
          <a:custGeom>
            <a:avLst/>
            <a:gdLst/>
            <a:ahLst/>
            <a:cxnLst/>
            <a:rect r="r" b="b" t="t" l="l"/>
            <a:pathLst>
              <a:path h="1366480" w="1016164">
                <a:moveTo>
                  <a:pt x="0" y="0"/>
                </a:moveTo>
                <a:lnTo>
                  <a:pt x="1016164" y="0"/>
                </a:lnTo>
                <a:lnTo>
                  <a:pt x="1016164" y="1366480"/>
                </a:lnTo>
                <a:lnTo>
                  <a:pt x="0" y="1366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881775" y="7393587"/>
            <a:ext cx="2422093" cy="1294719"/>
          </a:xfrm>
          <a:custGeom>
            <a:avLst/>
            <a:gdLst/>
            <a:ahLst/>
            <a:cxnLst/>
            <a:rect r="r" b="b" t="t" l="l"/>
            <a:pathLst>
              <a:path h="1294719" w="2422093">
                <a:moveTo>
                  <a:pt x="0" y="0"/>
                </a:moveTo>
                <a:lnTo>
                  <a:pt x="2422094" y="0"/>
                </a:lnTo>
                <a:lnTo>
                  <a:pt x="2422094" y="1294719"/>
                </a:lnTo>
                <a:lnTo>
                  <a:pt x="0" y="1294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true" flipV="false" rot="0">
            <a:off x="4397812" y="6817297"/>
            <a:ext cx="2225038" cy="2038944"/>
          </a:xfrm>
          <a:custGeom>
            <a:avLst/>
            <a:gdLst/>
            <a:ahLst/>
            <a:cxnLst/>
            <a:rect r="r" b="b" t="t" l="l"/>
            <a:pathLst>
              <a:path h="2038944" w="2225038">
                <a:moveTo>
                  <a:pt x="2225038" y="0"/>
                </a:moveTo>
                <a:lnTo>
                  <a:pt x="0" y="0"/>
                </a:lnTo>
                <a:lnTo>
                  <a:pt x="0" y="2038944"/>
                </a:lnTo>
                <a:lnTo>
                  <a:pt x="2225038" y="2038944"/>
                </a:lnTo>
                <a:lnTo>
                  <a:pt x="2225038"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true" flipV="false" rot="0">
            <a:off x="4693014" y="3815112"/>
            <a:ext cx="757461" cy="1526020"/>
          </a:xfrm>
          <a:custGeom>
            <a:avLst/>
            <a:gdLst/>
            <a:ahLst/>
            <a:cxnLst/>
            <a:rect r="r" b="b" t="t" l="l"/>
            <a:pathLst>
              <a:path h="1526020" w="757461">
                <a:moveTo>
                  <a:pt x="757461" y="0"/>
                </a:moveTo>
                <a:lnTo>
                  <a:pt x="0" y="0"/>
                </a:lnTo>
                <a:lnTo>
                  <a:pt x="0" y="1526020"/>
                </a:lnTo>
                <a:lnTo>
                  <a:pt x="757461" y="1526020"/>
                </a:lnTo>
                <a:lnTo>
                  <a:pt x="757461"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0" id="20"/>
          <p:cNvSpPr/>
          <p:nvPr/>
        </p:nvSpPr>
        <p:spPr>
          <a:xfrm flipH="false" flipV="false" rot="0">
            <a:off x="5563023" y="3815112"/>
            <a:ext cx="801854" cy="1526020"/>
          </a:xfrm>
          <a:custGeom>
            <a:avLst/>
            <a:gdLst/>
            <a:ahLst/>
            <a:cxnLst/>
            <a:rect r="r" b="b" t="t" l="l"/>
            <a:pathLst>
              <a:path h="1526020" w="801854">
                <a:moveTo>
                  <a:pt x="0" y="0"/>
                </a:moveTo>
                <a:lnTo>
                  <a:pt x="801854" y="0"/>
                </a:lnTo>
                <a:lnTo>
                  <a:pt x="801854" y="1526020"/>
                </a:lnTo>
                <a:lnTo>
                  <a:pt x="0" y="152602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1" id="21"/>
          <p:cNvSpPr/>
          <p:nvPr/>
        </p:nvSpPr>
        <p:spPr>
          <a:xfrm flipH="false" flipV="false" rot="0">
            <a:off x="3142899" y="3889554"/>
            <a:ext cx="1350091" cy="1239629"/>
          </a:xfrm>
          <a:custGeom>
            <a:avLst/>
            <a:gdLst/>
            <a:ahLst/>
            <a:cxnLst/>
            <a:rect r="r" b="b" t="t" l="l"/>
            <a:pathLst>
              <a:path h="1239629" w="1350091">
                <a:moveTo>
                  <a:pt x="0" y="0"/>
                </a:moveTo>
                <a:lnTo>
                  <a:pt x="1350090" y="0"/>
                </a:lnTo>
                <a:lnTo>
                  <a:pt x="1350090" y="1239629"/>
                </a:lnTo>
                <a:lnTo>
                  <a:pt x="0" y="123962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2" id="22"/>
          <p:cNvSpPr/>
          <p:nvPr/>
        </p:nvSpPr>
        <p:spPr>
          <a:xfrm flipH="false" flipV="false" rot="0">
            <a:off x="1845274" y="5722724"/>
            <a:ext cx="1247548" cy="1348038"/>
          </a:xfrm>
          <a:custGeom>
            <a:avLst/>
            <a:gdLst/>
            <a:ahLst/>
            <a:cxnLst/>
            <a:rect r="r" b="b" t="t" l="l"/>
            <a:pathLst>
              <a:path h="1348038" w="1247548">
                <a:moveTo>
                  <a:pt x="0" y="0"/>
                </a:moveTo>
                <a:lnTo>
                  <a:pt x="1247548" y="0"/>
                </a:lnTo>
                <a:lnTo>
                  <a:pt x="1247548" y="1348038"/>
                </a:lnTo>
                <a:lnTo>
                  <a:pt x="0" y="134803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3" id="23"/>
          <p:cNvSpPr/>
          <p:nvPr/>
        </p:nvSpPr>
        <p:spPr>
          <a:xfrm flipH="false" flipV="false" rot="0">
            <a:off x="6622052" y="3815112"/>
            <a:ext cx="682633" cy="1501794"/>
          </a:xfrm>
          <a:custGeom>
            <a:avLst/>
            <a:gdLst/>
            <a:ahLst/>
            <a:cxnLst/>
            <a:rect r="r" b="b" t="t" l="l"/>
            <a:pathLst>
              <a:path h="1501794" w="682633">
                <a:moveTo>
                  <a:pt x="0" y="0"/>
                </a:moveTo>
                <a:lnTo>
                  <a:pt x="682633" y="0"/>
                </a:lnTo>
                <a:lnTo>
                  <a:pt x="682633" y="1501794"/>
                </a:lnTo>
                <a:lnTo>
                  <a:pt x="0" y="1501794"/>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4" id="24"/>
          <p:cNvSpPr/>
          <p:nvPr/>
        </p:nvSpPr>
        <p:spPr>
          <a:xfrm flipH="false" flipV="false" rot="0">
            <a:off x="7506822" y="3614446"/>
            <a:ext cx="731487" cy="1726686"/>
          </a:xfrm>
          <a:custGeom>
            <a:avLst/>
            <a:gdLst/>
            <a:ahLst/>
            <a:cxnLst/>
            <a:rect r="r" b="b" t="t" l="l"/>
            <a:pathLst>
              <a:path h="1726686" w="731487">
                <a:moveTo>
                  <a:pt x="0" y="0"/>
                </a:moveTo>
                <a:lnTo>
                  <a:pt x="731487" y="0"/>
                </a:lnTo>
                <a:lnTo>
                  <a:pt x="731487" y="1726686"/>
                </a:lnTo>
                <a:lnTo>
                  <a:pt x="0" y="172668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25" id="25"/>
          <p:cNvSpPr/>
          <p:nvPr/>
        </p:nvSpPr>
        <p:spPr>
          <a:xfrm flipH="false" flipV="false" rot="0">
            <a:off x="7082860" y="7154330"/>
            <a:ext cx="925907" cy="1653405"/>
          </a:xfrm>
          <a:custGeom>
            <a:avLst/>
            <a:gdLst/>
            <a:ahLst/>
            <a:cxnLst/>
            <a:rect r="r" b="b" t="t" l="l"/>
            <a:pathLst>
              <a:path h="1653405" w="925907">
                <a:moveTo>
                  <a:pt x="0" y="0"/>
                </a:moveTo>
                <a:lnTo>
                  <a:pt x="925907" y="0"/>
                </a:lnTo>
                <a:lnTo>
                  <a:pt x="925907" y="1653405"/>
                </a:lnTo>
                <a:lnTo>
                  <a:pt x="0" y="165340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26" id="26"/>
          <p:cNvSpPr/>
          <p:nvPr/>
        </p:nvSpPr>
        <p:spPr>
          <a:xfrm flipH="false" flipV="false" rot="0">
            <a:off x="3446327" y="5558043"/>
            <a:ext cx="1316164" cy="1378838"/>
          </a:xfrm>
          <a:custGeom>
            <a:avLst/>
            <a:gdLst/>
            <a:ahLst/>
            <a:cxnLst/>
            <a:rect r="r" b="b" t="t" l="l"/>
            <a:pathLst>
              <a:path h="1378838" w="1316164">
                <a:moveTo>
                  <a:pt x="0" y="0"/>
                </a:moveTo>
                <a:lnTo>
                  <a:pt x="1316164" y="0"/>
                </a:lnTo>
                <a:lnTo>
                  <a:pt x="1316164" y="1378838"/>
                </a:lnTo>
                <a:lnTo>
                  <a:pt x="0" y="137883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27" id="27"/>
          <p:cNvSpPr/>
          <p:nvPr/>
        </p:nvSpPr>
        <p:spPr>
          <a:xfrm flipH="false" flipV="false" rot="0">
            <a:off x="5114916" y="5558043"/>
            <a:ext cx="1279298" cy="1322582"/>
          </a:xfrm>
          <a:custGeom>
            <a:avLst/>
            <a:gdLst/>
            <a:ahLst/>
            <a:cxnLst/>
            <a:rect r="r" b="b" t="t" l="l"/>
            <a:pathLst>
              <a:path h="1322582" w="1279298">
                <a:moveTo>
                  <a:pt x="0" y="0"/>
                </a:moveTo>
                <a:lnTo>
                  <a:pt x="1279298" y="0"/>
                </a:lnTo>
                <a:lnTo>
                  <a:pt x="1279298" y="1322582"/>
                </a:lnTo>
                <a:lnTo>
                  <a:pt x="0" y="1322582"/>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28" id="28"/>
          <p:cNvSpPr/>
          <p:nvPr/>
        </p:nvSpPr>
        <p:spPr>
          <a:xfrm flipH="false" flipV="false" rot="0">
            <a:off x="6672546" y="5558043"/>
            <a:ext cx="1464018" cy="1378838"/>
          </a:xfrm>
          <a:custGeom>
            <a:avLst/>
            <a:gdLst/>
            <a:ahLst/>
            <a:cxnLst/>
            <a:rect r="r" b="b" t="t" l="l"/>
            <a:pathLst>
              <a:path h="1378838" w="1464018">
                <a:moveTo>
                  <a:pt x="0" y="0"/>
                </a:moveTo>
                <a:lnTo>
                  <a:pt x="1464017" y="0"/>
                </a:lnTo>
                <a:lnTo>
                  <a:pt x="1464017" y="1378838"/>
                </a:lnTo>
                <a:lnTo>
                  <a:pt x="0" y="1378838"/>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29" id="29"/>
          <p:cNvSpPr/>
          <p:nvPr/>
        </p:nvSpPr>
        <p:spPr>
          <a:xfrm flipH="false" flipV="false" rot="0">
            <a:off x="9959022" y="5532750"/>
            <a:ext cx="1789085" cy="1499343"/>
          </a:xfrm>
          <a:custGeom>
            <a:avLst/>
            <a:gdLst/>
            <a:ahLst/>
            <a:cxnLst/>
            <a:rect r="r" b="b" t="t" l="l"/>
            <a:pathLst>
              <a:path h="1499343" w="1789085">
                <a:moveTo>
                  <a:pt x="0" y="0"/>
                </a:moveTo>
                <a:lnTo>
                  <a:pt x="1789085" y="0"/>
                </a:lnTo>
                <a:lnTo>
                  <a:pt x="1789085" y="1499343"/>
                </a:lnTo>
                <a:lnTo>
                  <a:pt x="0" y="1499343"/>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30" id="30"/>
          <p:cNvSpPr/>
          <p:nvPr/>
        </p:nvSpPr>
        <p:spPr>
          <a:xfrm flipH="false" flipV="false" rot="761868">
            <a:off x="11961178" y="5588059"/>
            <a:ext cx="1216668" cy="1448414"/>
          </a:xfrm>
          <a:custGeom>
            <a:avLst/>
            <a:gdLst/>
            <a:ahLst/>
            <a:cxnLst/>
            <a:rect r="r" b="b" t="t" l="l"/>
            <a:pathLst>
              <a:path h="1448414" w="1216668">
                <a:moveTo>
                  <a:pt x="0" y="0"/>
                </a:moveTo>
                <a:lnTo>
                  <a:pt x="1216668" y="0"/>
                </a:lnTo>
                <a:lnTo>
                  <a:pt x="1216668" y="1448414"/>
                </a:lnTo>
                <a:lnTo>
                  <a:pt x="0" y="144841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31" id="31"/>
          <p:cNvSpPr/>
          <p:nvPr/>
        </p:nvSpPr>
        <p:spPr>
          <a:xfrm flipH="false" flipV="false" rot="0">
            <a:off x="9959022" y="7337494"/>
            <a:ext cx="1824320" cy="1326778"/>
          </a:xfrm>
          <a:custGeom>
            <a:avLst/>
            <a:gdLst/>
            <a:ahLst/>
            <a:cxnLst/>
            <a:rect r="r" b="b" t="t" l="l"/>
            <a:pathLst>
              <a:path h="1326778" w="1824320">
                <a:moveTo>
                  <a:pt x="0" y="0"/>
                </a:moveTo>
                <a:lnTo>
                  <a:pt x="1824320" y="0"/>
                </a:lnTo>
                <a:lnTo>
                  <a:pt x="1824320" y="1326778"/>
                </a:lnTo>
                <a:lnTo>
                  <a:pt x="0" y="1326778"/>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32" id="32"/>
          <p:cNvSpPr/>
          <p:nvPr/>
        </p:nvSpPr>
        <p:spPr>
          <a:xfrm flipH="false" flipV="false" rot="0">
            <a:off x="11923833" y="7211366"/>
            <a:ext cx="2011690" cy="1484129"/>
          </a:xfrm>
          <a:custGeom>
            <a:avLst/>
            <a:gdLst/>
            <a:ahLst/>
            <a:cxnLst/>
            <a:rect r="r" b="b" t="t" l="l"/>
            <a:pathLst>
              <a:path h="1484129" w="2011690">
                <a:moveTo>
                  <a:pt x="0" y="0"/>
                </a:moveTo>
                <a:lnTo>
                  <a:pt x="2011690" y="0"/>
                </a:lnTo>
                <a:lnTo>
                  <a:pt x="2011690" y="1484129"/>
                </a:lnTo>
                <a:lnTo>
                  <a:pt x="0" y="1484129"/>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33" id="33"/>
          <p:cNvSpPr/>
          <p:nvPr/>
        </p:nvSpPr>
        <p:spPr>
          <a:xfrm flipH="false" flipV="false" rot="0">
            <a:off x="14264083" y="7287006"/>
            <a:ext cx="2316797" cy="1377266"/>
          </a:xfrm>
          <a:custGeom>
            <a:avLst/>
            <a:gdLst/>
            <a:ahLst/>
            <a:cxnLst/>
            <a:rect r="r" b="b" t="t" l="l"/>
            <a:pathLst>
              <a:path h="1377266" w="2316797">
                <a:moveTo>
                  <a:pt x="0" y="0"/>
                </a:moveTo>
                <a:lnTo>
                  <a:pt x="2316797" y="0"/>
                </a:lnTo>
                <a:lnTo>
                  <a:pt x="2316797" y="1377266"/>
                </a:lnTo>
                <a:lnTo>
                  <a:pt x="0" y="137726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34" id="34"/>
          <p:cNvSpPr/>
          <p:nvPr/>
        </p:nvSpPr>
        <p:spPr>
          <a:xfrm flipH="false" flipV="false" rot="0">
            <a:off x="13114442" y="4091615"/>
            <a:ext cx="1739387" cy="1040469"/>
          </a:xfrm>
          <a:custGeom>
            <a:avLst/>
            <a:gdLst/>
            <a:ahLst/>
            <a:cxnLst/>
            <a:rect r="r" b="b" t="t" l="l"/>
            <a:pathLst>
              <a:path h="1040469" w="1739387">
                <a:moveTo>
                  <a:pt x="0" y="0"/>
                </a:moveTo>
                <a:lnTo>
                  <a:pt x="1739387" y="0"/>
                </a:lnTo>
                <a:lnTo>
                  <a:pt x="1739387" y="1040470"/>
                </a:lnTo>
                <a:lnTo>
                  <a:pt x="0" y="104047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35" id="35"/>
          <p:cNvSpPr/>
          <p:nvPr/>
        </p:nvSpPr>
        <p:spPr>
          <a:xfrm flipH="false" flipV="false" rot="0">
            <a:off x="13322155" y="5617000"/>
            <a:ext cx="1531674" cy="1467622"/>
          </a:xfrm>
          <a:custGeom>
            <a:avLst/>
            <a:gdLst/>
            <a:ahLst/>
            <a:cxnLst/>
            <a:rect r="r" b="b" t="t" l="l"/>
            <a:pathLst>
              <a:path h="1467622" w="1531674">
                <a:moveTo>
                  <a:pt x="0" y="0"/>
                </a:moveTo>
                <a:lnTo>
                  <a:pt x="1531674" y="0"/>
                </a:lnTo>
                <a:lnTo>
                  <a:pt x="1531674" y="1467621"/>
                </a:lnTo>
                <a:lnTo>
                  <a:pt x="0" y="1467621"/>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36" id="36"/>
          <p:cNvSpPr/>
          <p:nvPr/>
        </p:nvSpPr>
        <p:spPr>
          <a:xfrm flipH="false" flipV="false" rot="0">
            <a:off x="15111004" y="3728411"/>
            <a:ext cx="1414925" cy="1348038"/>
          </a:xfrm>
          <a:custGeom>
            <a:avLst/>
            <a:gdLst/>
            <a:ahLst/>
            <a:cxnLst/>
            <a:rect r="r" b="b" t="t" l="l"/>
            <a:pathLst>
              <a:path h="1348038" w="1414925">
                <a:moveTo>
                  <a:pt x="0" y="0"/>
                </a:moveTo>
                <a:lnTo>
                  <a:pt x="1414925" y="0"/>
                </a:lnTo>
                <a:lnTo>
                  <a:pt x="1414925" y="1348038"/>
                </a:lnTo>
                <a:lnTo>
                  <a:pt x="0" y="1348038"/>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37" id="37"/>
          <p:cNvSpPr/>
          <p:nvPr/>
        </p:nvSpPr>
        <p:spPr>
          <a:xfrm flipH="false" flipV="false" rot="0">
            <a:off x="15092774" y="5482684"/>
            <a:ext cx="1238025" cy="1530144"/>
          </a:xfrm>
          <a:custGeom>
            <a:avLst/>
            <a:gdLst/>
            <a:ahLst/>
            <a:cxnLst/>
            <a:rect r="r" b="b" t="t" l="l"/>
            <a:pathLst>
              <a:path h="1530144" w="1238025">
                <a:moveTo>
                  <a:pt x="0" y="0"/>
                </a:moveTo>
                <a:lnTo>
                  <a:pt x="1238025" y="0"/>
                </a:lnTo>
                <a:lnTo>
                  <a:pt x="1238025" y="1530144"/>
                </a:lnTo>
                <a:lnTo>
                  <a:pt x="0" y="1530144"/>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TextBox 38" id="38"/>
          <p:cNvSpPr txBox="true"/>
          <p:nvPr/>
        </p:nvSpPr>
        <p:spPr>
          <a:xfrm rot="0">
            <a:off x="1028700" y="809625"/>
            <a:ext cx="6609792" cy="1574429"/>
          </a:xfrm>
          <a:prstGeom prst="rect">
            <a:avLst/>
          </a:prstGeom>
        </p:spPr>
        <p:txBody>
          <a:bodyPr anchor="t" rtlCol="false" tIns="0" lIns="0" bIns="0" rIns="0">
            <a:spAutoFit/>
          </a:bodyPr>
          <a:lstStyle/>
          <a:p>
            <a:pPr algn="l" marL="0" indent="0" lvl="0">
              <a:lnSpc>
                <a:spcPts val="10672"/>
              </a:lnSpc>
              <a:spcBef>
                <a:spcPct val="0"/>
              </a:spcBef>
            </a:pPr>
            <a:r>
              <a:rPr lang="en-US" sz="8893" spc="-266" strike="noStrike" u="none">
                <a:solidFill>
                  <a:srgbClr val="512F1C"/>
                </a:solidFill>
                <a:latin typeface="Tropikal"/>
              </a:rPr>
              <a:t>Resource Page</a:t>
            </a:r>
          </a:p>
        </p:txBody>
      </p:sp>
      <p:sp>
        <p:nvSpPr>
          <p:cNvPr name="TextBox 39" id="39"/>
          <p:cNvSpPr txBox="true"/>
          <p:nvPr/>
        </p:nvSpPr>
        <p:spPr>
          <a:xfrm rot="0">
            <a:off x="8744403" y="1164372"/>
            <a:ext cx="8740079" cy="1028650"/>
          </a:xfrm>
          <a:prstGeom prst="rect">
            <a:avLst/>
          </a:prstGeom>
        </p:spPr>
        <p:txBody>
          <a:bodyPr anchor="t" rtlCol="false" tIns="0" lIns="0" bIns="0" rIns="0">
            <a:spAutoFit/>
          </a:bodyPr>
          <a:lstStyle/>
          <a:p>
            <a:pPr algn="l" marL="0" indent="0" lvl="1">
              <a:lnSpc>
                <a:spcPts val="2760"/>
              </a:lnSpc>
              <a:spcBef>
                <a:spcPct val="0"/>
              </a:spcBef>
            </a:pPr>
            <a:r>
              <a:rPr lang="en-US" sz="2300" strike="noStrike" u="none">
                <a:solidFill>
                  <a:srgbClr val="512F1C"/>
                </a:solidFill>
                <a:latin typeface="Barlow Condensed"/>
              </a:rPr>
              <a:t>Use these icons and illustrations in your Canva Presentation. Use the codes below to search for more images in the Elements tab. Happy designing! Don't forget to delete this page before presenting.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5845677" y="4575177"/>
            <a:ext cx="6596646" cy="1136645"/>
            <a:chOff x="0" y="0"/>
            <a:chExt cx="8795527" cy="1515527"/>
          </a:xfrm>
        </p:grpSpPr>
        <p:sp>
          <p:nvSpPr>
            <p:cNvPr name="AutoShape 3" id="3"/>
            <p:cNvSpPr/>
            <p:nvPr/>
          </p:nvSpPr>
          <p:spPr>
            <a:xfrm rot="0">
              <a:off x="0" y="0"/>
              <a:ext cx="8795527" cy="1515527"/>
            </a:xfrm>
            <a:prstGeom prst="rect">
              <a:avLst/>
            </a:prstGeom>
            <a:solidFill>
              <a:srgbClr val="FFF5E8"/>
            </a:solidFill>
          </p:spPr>
        </p:sp>
        <p:sp>
          <p:nvSpPr>
            <p:cNvPr name="TextBox 4" id="4"/>
            <p:cNvSpPr txBox="true"/>
            <p:nvPr/>
          </p:nvSpPr>
          <p:spPr>
            <a:xfrm rot="0">
              <a:off x="725212" y="202139"/>
              <a:ext cx="7345104" cy="612775"/>
            </a:xfrm>
            <a:prstGeom prst="rect">
              <a:avLst/>
            </a:prstGeom>
          </p:spPr>
          <p:txBody>
            <a:bodyPr anchor="t" rtlCol="false" tIns="0" lIns="0" bIns="0" rIns="0">
              <a:spAutoFit/>
            </a:bodyPr>
            <a:lstStyle/>
            <a:p>
              <a:pPr algn="ctr" marL="0" indent="0" lvl="1">
                <a:lnSpc>
                  <a:spcPts val="3239"/>
                </a:lnSpc>
              </a:pPr>
              <a:r>
                <a:rPr lang="en-US" sz="2699">
                  <a:solidFill>
                    <a:srgbClr val="512F1C"/>
                  </a:solidFill>
                  <a:latin typeface="Tropikal"/>
                </a:rPr>
                <a:t>Try this background for online class.</a:t>
              </a:r>
            </a:p>
          </p:txBody>
        </p:sp>
        <p:sp>
          <p:nvSpPr>
            <p:cNvPr name="TextBox 5" id="5"/>
            <p:cNvSpPr txBox="true"/>
            <p:nvPr/>
          </p:nvSpPr>
          <p:spPr>
            <a:xfrm rot="0">
              <a:off x="725212" y="932389"/>
              <a:ext cx="7345104" cy="288925"/>
            </a:xfrm>
            <a:prstGeom prst="rect">
              <a:avLst/>
            </a:prstGeom>
          </p:spPr>
          <p:txBody>
            <a:bodyPr anchor="t" rtlCol="false" tIns="0" lIns="0" bIns="0" rIns="0">
              <a:spAutoFit/>
            </a:bodyPr>
            <a:lstStyle/>
            <a:p>
              <a:pPr algn="ctr" marL="0" indent="0" lvl="1">
                <a:lnSpc>
                  <a:spcPts val="1679"/>
                </a:lnSpc>
              </a:pPr>
              <a:r>
                <a:rPr lang="en-US" sz="1399">
                  <a:solidFill>
                    <a:srgbClr val="512F1C"/>
                  </a:solidFill>
                  <a:latin typeface="Barlow Condensed"/>
                </a:rPr>
                <a:t>*PLEASE DELETE THIS SECTION BEFORE DOWNLOADING.</a:t>
              </a:r>
            </a:p>
          </p:txBody>
        </p:sp>
      </p:grpSp>
      <p:sp>
        <p:nvSpPr>
          <p:cNvPr name="Freeform 6" id="6"/>
          <p:cNvSpPr/>
          <p:nvPr/>
        </p:nvSpPr>
        <p:spPr>
          <a:xfrm flipH="false" flipV="false" rot="761868">
            <a:off x="888666" y="439566"/>
            <a:ext cx="2481050" cy="2953631"/>
          </a:xfrm>
          <a:custGeom>
            <a:avLst/>
            <a:gdLst/>
            <a:ahLst/>
            <a:cxnLst/>
            <a:rect r="r" b="b" t="t" l="l"/>
            <a:pathLst>
              <a:path h="2953631" w="2481050">
                <a:moveTo>
                  <a:pt x="0" y="0"/>
                </a:moveTo>
                <a:lnTo>
                  <a:pt x="2481050" y="0"/>
                </a:lnTo>
                <a:lnTo>
                  <a:pt x="2481050" y="2953631"/>
                </a:lnTo>
                <a:lnTo>
                  <a:pt x="0" y="29536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60090" y="3279764"/>
            <a:ext cx="2538202" cy="2432059"/>
          </a:xfrm>
          <a:custGeom>
            <a:avLst/>
            <a:gdLst/>
            <a:ahLst/>
            <a:cxnLst/>
            <a:rect r="r" b="b" t="t" l="l"/>
            <a:pathLst>
              <a:path h="2432059" w="2538202">
                <a:moveTo>
                  <a:pt x="0" y="0"/>
                </a:moveTo>
                <a:lnTo>
                  <a:pt x="2538202" y="0"/>
                </a:lnTo>
                <a:lnTo>
                  <a:pt x="2538202" y="2432059"/>
                </a:lnTo>
                <a:lnTo>
                  <a:pt x="0" y="2432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true" rot="-311069">
            <a:off x="12813512" y="-4316201"/>
            <a:ext cx="9208109" cy="8632403"/>
          </a:xfrm>
          <a:custGeom>
            <a:avLst/>
            <a:gdLst/>
            <a:ahLst/>
            <a:cxnLst/>
            <a:rect r="r" b="b" t="t" l="l"/>
            <a:pathLst>
              <a:path h="8632403" w="9208109">
                <a:moveTo>
                  <a:pt x="9208109" y="8632402"/>
                </a:moveTo>
                <a:lnTo>
                  <a:pt x="0" y="8632402"/>
                </a:lnTo>
                <a:lnTo>
                  <a:pt x="0" y="0"/>
                </a:lnTo>
                <a:lnTo>
                  <a:pt x="9208109" y="0"/>
                </a:lnTo>
                <a:lnTo>
                  <a:pt x="9208109" y="8632402"/>
                </a:lnTo>
                <a:close/>
              </a:path>
            </a:pathLst>
          </a:custGeom>
          <a:blipFill>
            <a:blip r:embed="rId6">
              <a:extLst>
                <a:ext uri="{96DAC541-7B7A-43D3-8B79-37D633B846F1}">
                  <asvg:svgBlip xmlns:asvg="http://schemas.microsoft.com/office/drawing/2016/SVG/main" r:embed="rId7"/>
                </a:ext>
              </a:extLst>
            </a:blip>
            <a:stretch>
              <a:fillRect l="0" t="-910" r="0" b="-910"/>
            </a:stretch>
          </a:blipFill>
        </p:spPr>
      </p:sp>
      <p:sp>
        <p:nvSpPr>
          <p:cNvPr name="Freeform 9" id="9"/>
          <p:cNvSpPr/>
          <p:nvPr/>
        </p:nvSpPr>
        <p:spPr>
          <a:xfrm flipH="false" flipV="false" rot="0">
            <a:off x="13745363" y="778192"/>
            <a:ext cx="3513937" cy="3796985"/>
          </a:xfrm>
          <a:custGeom>
            <a:avLst/>
            <a:gdLst/>
            <a:ahLst/>
            <a:cxnLst/>
            <a:rect r="r" b="b" t="t" l="l"/>
            <a:pathLst>
              <a:path h="3796985" w="3513937">
                <a:moveTo>
                  <a:pt x="0" y="0"/>
                </a:moveTo>
                <a:lnTo>
                  <a:pt x="3513937" y="0"/>
                </a:lnTo>
                <a:lnTo>
                  <a:pt x="3513937" y="3796985"/>
                </a:lnTo>
                <a:lnTo>
                  <a:pt x="0" y="3796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3876894" y="6931560"/>
            <a:ext cx="3513937" cy="2101973"/>
          </a:xfrm>
          <a:custGeom>
            <a:avLst/>
            <a:gdLst/>
            <a:ahLst/>
            <a:cxnLst/>
            <a:rect r="r" b="b" t="t" l="l"/>
            <a:pathLst>
              <a:path h="2101973" w="3513937">
                <a:moveTo>
                  <a:pt x="0" y="0"/>
                </a:moveTo>
                <a:lnTo>
                  <a:pt x="3513937" y="0"/>
                </a:lnTo>
                <a:lnTo>
                  <a:pt x="3513937" y="2101974"/>
                </a:lnTo>
                <a:lnTo>
                  <a:pt x="0" y="21019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278887">
            <a:off x="14508683" y="5257941"/>
            <a:ext cx="2930372" cy="2610166"/>
          </a:xfrm>
          <a:custGeom>
            <a:avLst/>
            <a:gdLst/>
            <a:ahLst/>
            <a:cxnLst/>
            <a:rect r="r" b="b" t="t" l="l"/>
            <a:pathLst>
              <a:path h="2610166" w="2930372">
                <a:moveTo>
                  <a:pt x="0" y="0"/>
                </a:moveTo>
                <a:lnTo>
                  <a:pt x="2930372" y="0"/>
                </a:lnTo>
                <a:lnTo>
                  <a:pt x="2930372" y="2610165"/>
                </a:lnTo>
                <a:lnTo>
                  <a:pt x="0" y="261016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500678">
            <a:off x="3153278" y="1212270"/>
            <a:ext cx="2157939" cy="2901874"/>
          </a:xfrm>
          <a:custGeom>
            <a:avLst/>
            <a:gdLst/>
            <a:ahLst/>
            <a:cxnLst/>
            <a:rect r="r" b="b" t="t" l="l"/>
            <a:pathLst>
              <a:path h="2901874" w="2157939">
                <a:moveTo>
                  <a:pt x="0" y="0"/>
                </a:moveTo>
                <a:lnTo>
                  <a:pt x="2157939" y="0"/>
                </a:lnTo>
                <a:lnTo>
                  <a:pt x="2157939" y="2901875"/>
                </a:lnTo>
                <a:lnTo>
                  <a:pt x="0" y="29018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0">
            <a:off x="11481683" y="6856526"/>
            <a:ext cx="2720768" cy="2498160"/>
          </a:xfrm>
          <a:custGeom>
            <a:avLst/>
            <a:gdLst/>
            <a:ahLst/>
            <a:cxnLst/>
            <a:rect r="r" b="b" t="t" l="l"/>
            <a:pathLst>
              <a:path h="2498160" w="2720768">
                <a:moveTo>
                  <a:pt x="0" y="0"/>
                </a:moveTo>
                <a:lnTo>
                  <a:pt x="2720768" y="0"/>
                </a:lnTo>
                <a:lnTo>
                  <a:pt x="2720768" y="2498160"/>
                </a:lnTo>
                <a:lnTo>
                  <a:pt x="0" y="249816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true" flipV="true" rot="-311069">
            <a:off x="-5347051" y="6479611"/>
            <a:ext cx="9208109" cy="8632403"/>
          </a:xfrm>
          <a:custGeom>
            <a:avLst/>
            <a:gdLst/>
            <a:ahLst/>
            <a:cxnLst/>
            <a:rect r="r" b="b" t="t" l="l"/>
            <a:pathLst>
              <a:path h="8632403" w="9208109">
                <a:moveTo>
                  <a:pt x="9208109" y="8632402"/>
                </a:moveTo>
                <a:lnTo>
                  <a:pt x="0" y="8632402"/>
                </a:lnTo>
                <a:lnTo>
                  <a:pt x="0" y="0"/>
                </a:lnTo>
                <a:lnTo>
                  <a:pt x="9208109" y="0"/>
                </a:lnTo>
                <a:lnTo>
                  <a:pt x="9208109" y="8632402"/>
                </a:lnTo>
                <a:close/>
              </a:path>
            </a:pathLst>
          </a:custGeom>
          <a:blipFill>
            <a:blip r:embed="rId6">
              <a:extLst>
                <a:ext uri="{96DAC541-7B7A-43D3-8B79-37D633B846F1}">
                  <asvg:svgBlip xmlns:asvg="http://schemas.microsoft.com/office/drawing/2016/SVG/main" r:embed="rId7"/>
                </a:ext>
              </a:extLst>
            </a:blip>
            <a:stretch>
              <a:fillRect l="0" t="-910" r="0" b="-910"/>
            </a:stretch>
          </a:blipFill>
        </p:spPr>
      </p:sp>
      <p:sp>
        <p:nvSpPr>
          <p:cNvPr name="Freeform 15" id="15"/>
          <p:cNvSpPr/>
          <p:nvPr/>
        </p:nvSpPr>
        <p:spPr>
          <a:xfrm flipH="false" flipV="false" rot="0">
            <a:off x="1028700" y="6081232"/>
            <a:ext cx="3475674" cy="3273453"/>
          </a:xfrm>
          <a:custGeom>
            <a:avLst/>
            <a:gdLst/>
            <a:ahLst/>
            <a:cxnLst/>
            <a:rect r="r" b="b" t="t" l="l"/>
            <a:pathLst>
              <a:path h="3273453" w="3475674">
                <a:moveTo>
                  <a:pt x="0" y="0"/>
                </a:moveTo>
                <a:lnTo>
                  <a:pt x="3475674" y="0"/>
                </a:lnTo>
                <a:lnTo>
                  <a:pt x="3475674" y="3273454"/>
                </a:lnTo>
                <a:lnTo>
                  <a:pt x="0" y="32734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4646200" y="2753487"/>
            <a:ext cx="1728329" cy="1821691"/>
          </a:xfrm>
          <a:custGeom>
            <a:avLst/>
            <a:gdLst/>
            <a:ahLst/>
            <a:cxnLst/>
            <a:rect r="r" b="b" t="t" l="l"/>
            <a:pathLst>
              <a:path h="1821691" w="1728329">
                <a:moveTo>
                  <a:pt x="0" y="0"/>
                </a:moveTo>
                <a:lnTo>
                  <a:pt x="1728329" y="0"/>
                </a:lnTo>
                <a:lnTo>
                  <a:pt x="1728329" y="1821690"/>
                </a:lnTo>
                <a:lnTo>
                  <a:pt x="0" y="182169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sp>
        <p:nvSpPr>
          <p:cNvPr name="Freeform 2" id="2"/>
          <p:cNvSpPr/>
          <p:nvPr/>
        </p:nvSpPr>
        <p:spPr>
          <a:xfrm flipH="false" flipV="false" rot="0">
            <a:off x="-687648" y="4282529"/>
            <a:ext cx="19663297" cy="8042948"/>
          </a:xfrm>
          <a:custGeom>
            <a:avLst/>
            <a:gdLst/>
            <a:ahLst/>
            <a:cxnLst/>
            <a:rect r="r" b="b" t="t" l="l"/>
            <a:pathLst>
              <a:path h="8042948" w="19663297">
                <a:moveTo>
                  <a:pt x="0" y="0"/>
                </a:moveTo>
                <a:lnTo>
                  <a:pt x="19663296" y="0"/>
                </a:lnTo>
                <a:lnTo>
                  <a:pt x="19663296" y="8042947"/>
                </a:lnTo>
                <a:lnTo>
                  <a:pt x="0" y="8042947"/>
                </a:lnTo>
                <a:lnTo>
                  <a:pt x="0" y="0"/>
                </a:lnTo>
                <a:close/>
              </a:path>
            </a:pathLst>
          </a:custGeom>
          <a:blipFill>
            <a:blip r:embed="rId2">
              <a:extLst>
                <a:ext uri="{96DAC541-7B7A-43D3-8B79-37D633B846F1}">
                  <asvg:svgBlip xmlns:asvg="http://schemas.microsoft.com/office/drawing/2016/SVG/main" r:embed="rId3"/>
                </a:ext>
              </a:extLst>
            </a:blip>
            <a:stretch>
              <a:fillRect l="0" t="0" r="0" b="-81525"/>
            </a:stretch>
          </a:blipFill>
        </p:spPr>
      </p:sp>
      <p:graphicFrame>
        <p:nvGraphicFramePr>
          <p:cNvPr name="Table 3" id="3"/>
          <p:cNvGraphicFramePr>
            <a:graphicFrameLocks noGrp="true"/>
          </p:cNvGraphicFramePr>
          <p:nvPr/>
        </p:nvGraphicFramePr>
        <p:xfrm>
          <a:off x="2428960" y="5181600"/>
          <a:ext cx="13430081" cy="4076700"/>
        </p:xfrm>
        <a:graphic>
          <a:graphicData uri="http://schemas.openxmlformats.org/drawingml/2006/table">
            <a:tbl>
              <a:tblPr/>
              <a:tblGrid>
                <a:gridCol w="6715040"/>
                <a:gridCol w="6715040"/>
              </a:tblGrid>
              <a:tr h="1019175">
                <a:tc>
                  <a:txBody>
                    <a:bodyPr anchor="t" rtlCol="false"/>
                    <a:lstStyle/>
                    <a:p>
                      <a:pPr algn="ctr">
                        <a:lnSpc>
                          <a:spcPts val="4199"/>
                        </a:lnSpc>
                        <a:defRPr/>
                      </a:pPr>
                      <a:r>
                        <a:rPr lang="en-US" sz="2999">
                          <a:solidFill>
                            <a:srgbClr val="512F1C"/>
                          </a:solidFill>
                          <a:latin typeface="Tropikal"/>
                        </a:rPr>
                        <a:t>B for blur</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0">
                      <a:solidFill>
                        <a:srgbClr val="F9A863"/>
                      </a:solidFill>
                      <a:prstDash val="sysDash"/>
                      <a:round/>
                      <a:headEnd type="none" w="med" len="med"/>
                      <a:tailEnd type="none" w="med" len="med"/>
                    </a:lnT>
                    <a:lnB cmpd="sng" algn="ctr" cap="flat" w="19050">
                      <a:solidFill>
                        <a:srgbClr val="F9A863"/>
                      </a:solidFill>
                      <a:prstDash val="dash"/>
                      <a:round/>
                      <a:headEnd type="none" w="med" len="med"/>
                      <a:tailEnd type="none" w="med" len="med"/>
                    </a:lnB>
                  </a:tcPr>
                </a:tc>
                <a:tc>
                  <a:txBody>
                    <a:bodyPr anchor="t" rtlCol="false"/>
                    <a:lstStyle/>
                    <a:p>
                      <a:pPr algn="ctr">
                        <a:lnSpc>
                          <a:spcPts val="4199"/>
                        </a:lnSpc>
                        <a:defRPr/>
                      </a:pPr>
                      <a:r>
                        <a:rPr lang="en-US" sz="2999">
                          <a:solidFill>
                            <a:srgbClr val="512F1C"/>
                          </a:solidFill>
                          <a:latin typeface="Tropikal"/>
                        </a:rPr>
                        <a:t>C for confetti</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0">
                      <a:solidFill>
                        <a:srgbClr val="F9A863"/>
                      </a:solidFill>
                      <a:prstDash val="sysDash"/>
                      <a:round/>
                      <a:headEnd type="none" w="med" len="med"/>
                      <a:tailEnd type="none" w="med" len="med"/>
                    </a:lnT>
                    <a:lnB cmpd="sng" algn="ctr" cap="flat" w="19050">
                      <a:solidFill>
                        <a:srgbClr val="F9A863"/>
                      </a:solidFill>
                      <a:prstDash val="dash"/>
                      <a:round/>
                      <a:headEnd type="none" w="med" len="med"/>
                      <a:tailEnd type="none" w="med" len="med"/>
                    </a:lnB>
                  </a:tcPr>
                </a:tc>
              </a:tr>
              <a:tr h="1019175">
                <a:tc>
                  <a:txBody>
                    <a:bodyPr anchor="t" rtlCol="false"/>
                    <a:lstStyle/>
                    <a:p>
                      <a:pPr algn="ctr">
                        <a:lnSpc>
                          <a:spcPts val="4199"/>
                        </a:lnSpc>
                        <a:defRPr/>
                      </a:pPr>
                      <a:r>
                        <a:rPr lang="en-US" sz="2999">
                          <a:solidFill>
                            <a:srgbClr val="512F1C"/>
                          </a:solidFill>
                          <a:latin typeface="Tropikal"/>
                        </a:rPr>
                        <a:t>D for a drumroll</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19050">
                      <a:solidFill>
                        <a:srgbClr val="F9A863"/>
                      </a:solidFill>
                      <a:prstDash val="dash"/>
                      <a:round/>
                      <a:headEnd type="none" w="med" len="med"/>
                      <a:tailEnd type="none" w="med" len="med"/>
                    </a:lnB>
                  </a:tcPr>
                </a:tc>
                <a:tc>
                  <a:txBody>
                    <a:bodyPr anchor="t" rtlCol="false"/>
                    <a:lstStyle/>
                    <a:p>
                      <a:pPr algn="ctr">
                        <a:lnSpc>
                          <a:spcPts val="4199"/>
                        </a:lnSpc>
                        <a:defRPr/>
                      </a:pPr>
                      <a:r>
                        <a:rPr lang="en-US" sz="2999">
                          <a:solidFill>
                            <a:srgbClr val="512F1C"/>
                          </a:solidFill>
                          <a:latin typeface="Tropikal"/>
                        </a:rPr>
                        <a:t>M for mic drop</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19050">
                      <a:solidFill>
                        <a:srgbClr val="F9A863"/>
                      </a:solidFill>
                      <a:prstDash val="dash"/>
                      <a:round/>
                      <a:headEnd type="none" w="med" len="med"/>
                      <a:tailEnd type="none" w="med" len="med"/>
                    </a:lnB>
                  </a:tcPr>
                </a:tc>
              </a:tr>
              <a:tr h="1019175">
                <a:tc>
                  <a:txBody>
                    <a:bodyPr anchor="t" rtlCol="false"/>
                    <a:lstStyle/>
                    <a:p>
                      <a:pPr algn="ctr">
                        <a:lnSpc>
                          <a:spcPts val="4199"/>
                        </a:lnSpc>
                        <a:defRPr/>
                      </a:pPr>
                      <a:r>
                        <a:rPr lang="en-US" sz="2999">
                          <a:solidFill>
                            <a:srgbClr val="512F1C"/>
                          </a:solidFill>
                          <a:latin typeface="Tropikal"/>
                        </a:rPr>
                        <a:t>O for bubbles</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19050">
                      <a:solidFill>
                        <a:srgbClr val="F9A863"/>
                      </a:solidFill>
                      <a:prstDash val="dash"/>
                      <a:round/>
                      <a:headEnd type="none" w="med" len="med"/>
                      <a:tailEnd type="none" w="med" len="med"/>
                    </a:lnB>
                  </a:tcPr>
                </a:tc>
                <a:tc>
                  <a:txBody>
                    <a:bodyPr anchor="t" rtlCol="false"/>
                    <a:lstStyle/>
                    <a:p>
                      <a:pPr algn="ctr">
                        <a:lnSpc>
                          <a:spcPts val="4199"/>
                        </a:lnSpc>
                        <a:defRPr/>
                      </a:pPr>
                      <a:r>
                        <a:rPr lang="en-US" sz="2999">
                          <a:solidFill>
                            <a:srgbClr val="512F1C"/>
                          </a:solidFill>
                          <a:latin typeface="Tropikal"/>
                        </a:rPr>
                        <a:t>Q for quiet</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19050">
                      <a:solidFill>
                        <a:srgbClr val="F9A863"/>
                      </a:solidFill>
                      <a:prstDash val="dash"/>
                      <a:round/>
                      <a:headEnd type="none" w="med" len="med"/>
                      <a:tailEnd type="none" w="med" len="med"/>
                    </a:lnB>
                  </a:tcPr>
                </a:tc>
              </a:tr>
              <a:tr h="1019175">
                <a:tc>
                  <a:txBody>
                    <a:bodyPr anchor="t" rtlCol="false"/>
                    <a:lstStyle/>
                    <a:p>
                      <a:pPr algn="ctr">
                        <a:lnSpc>
                          <a:spcPts val="4199"/>
                        </a:lnSpc>
                        <a:defRPr/>
                      </a:pPr>
                      <a:r>
                        <a:rPr lang="en-US" sz="2999">
                          <a:solidFill>
                            <a:srgbClr val="512F1C"/>
                          </a:solidFill>
                          <a:latin typeface="Tropikal"/>
                        </a:rPr>
                        <a:t>U for unveil</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0">
                      <a:solidFill>
                        <a:srgbClr val="F9A863"/>
                      </a:solidFill>
                      <a:prstDash val="sysDash"/>
                      <a:round/>
                      <a:headEnd type="none" w="med" len="med"/>
                      <a:tailEnd type="none" w="med" len="med"/>
                    </a:lnB>
                  </a:tcPr>
                </a:tc>
                <a:tc>
                  <a:txBody>
                    <a:bodyPr anchor="t" rtlCol="false"/>
                    <a:lstStyle/>
                    <a:p>
                      <a:pPr algn="ctr">
                        <a:lnSpc>
                          <a:spcPts val="4199"/>
                        </a:lnSpc>
                        <a:defRPr/>
                      </a:pPr>
                      <a:r>
                        <a:rPr lang="en-US" sz="2999">
                          <a:solidFill>
                            <a:srgbClr val="512F1C"/>
                          </a:solidFill>
                          <a:latin typeface="Tropikal"/>
                        </a:rPr>
                        <a:t>Any number from 0-9 for a timer</a:t>
                      </a:r>
                      <a:endParaRPr lang="en-US" sz="1100"/>
                    </a:p>
                  </a:txBody>
                  <a:tcPr marL="190500" marR="190500" marT="190500" marB="190500" anchor="ctr">
                    <a:lnL cmpd="sng" algn="ctr" cap="flat" w="0">
                      <a:solidFill>
                        <a:srgbClr val="F9A863"/>
                      </a:solidFill>
                      <a:prstDash val="sysDash"/>
                      <a:round/>
                      <a:headEnd type="none" w="med" len="med"/>
                      <a:tailEnd type="none" w="med" len="med"/>
                    </a:lnL>
                    <a:lnR cmpd="sng" algn="ctr" cap="flat" w="0">
                      <a:solidFill>
                        <a:srgbClr val="F9A863"/>
                      </a:solidFill>
                      <a:prstDash val="sysDash"/>
                      <a:round/>
                      <a:headEnd type="none" w="med" len="med"/>
                      <a:tailEnd type="none" w="med" len="med"/>
                    </a:lnR>
                    <a:lnT cmpd="sng" algn="ctr" cap="flat" w="19050">
                      <a:solidFill>
                        <a:srgbClr val="F9A863"/>
                      </a:solidFill>
                      <a:prstDash val="dash"/>
                      <a:round/>
                      <a:headEnd type="none" w="med" len="med"/>
                      <a:tailEnd type="none" w="med" len="med"/>
                    </a:lnT>
                    <a:lnB cmpd="sng" algn="ctr" cap="flat" w="0">
                      <a:solidFill>
                        <a:srgbClr val="F9A863"/>
                      </a:solidFill>
                      <a:prstDash val="sysDash"/>
                      <a:round/>
                      <a:headEnd type="none" w="med" len="med"/>
                      <a:tailEnd type="none" w="med" len="med"/>
                    </a:lnB>
                  </a:tcPr>
                </a:tc>
              </a:tr>
            </a:tbl>
          </a:graphicData>
        </a:graphic>
      </p:graphicFrame>
      <p:sp>
        <p:nvSpPr>
          <p:cNvPr name="TextBox 4" id="4"/>
          <p:cNvSpPr txBox="true"/>
          <p:nvPr/>
        </p:nvSpPr>
        <p:spPr>
          <a:xfrm rot="0">
            <a:off x="3326578" y="1063041"/>
            <a:ext cx="11634845" cy="2626894"/>
          </a:xfrm>
          <a:prstGeom prst="rect">
            <a:avLst/>
          </a:prstGeom>
        </p:spPr>
        <p:txBody>
          <a:bodyPr anchor="t" rtlCol="false" tIns="0" lIns="0" bIns="0" rIns="0">
            <a:spAutoFit/>
          </a:bodyPr>
          <a:lstStyle/>
          <a:p>
            <a:pPr algn="ctr" marL="0" indent="0" lvl="0">
              <a:lnSpc>
                <a:spcPts val="9299"/>
              </a:lnSpc>
            </a:pPr>
            <a:r>
              <a:rPr lang="en-US" sz="9299" spc="-278" strike="noStrike" u="none">
                <a:solidFill>
                  <a:srgbClr val="512F1C"/>
                </a:solidFill>
                <a:latin typeface="Tropikal"/>
              </a:rPr>
              <a:t>Press these keys</a:t>
            </a:r>
          </a:p>
          <a:p>
            <a:pPr algn="ctr" marL="0" indent="0" lvl="0">
              <a:lnSpc>
                <a:spcPts val="9299"/>
              </a:lnSpc>
            </a:pPr>
            <a:r>
              <a:rPr lang="en-US" sz="9299" spc="-278" strike="noStrike" u="none">
                <a:solidFill>
                  <a:srgbClr val="512F1C"/>
                </a:solidFill>
                <a:latin typeface="Tropikal"/>
              </a:rPr>
              <a:t>while on Present mode!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sp>
        <p:nvSpPr>
          <p:cNvPr name="Freeform 2" id="2"/>
          <p:cNvSpPr/>
          <p:nvPr/>
        </p:nvSpPr>
        <p:spPr>
          <a:xfrm flipH="true" flipV="true" rot="-2219565">
            <a:off x="8225110" y="2712705"/>
            <a:ext cx="7227702" cy="6775814"/>
          </a:xfrm>
          <a:custGeom>
            <a:avLst/>
            <a:gdLst/>
            <a:ahLst/>
            <a:cxnLst/>
            <a:rect r="r" b="b" t="t" l="l"/>
            <a:pathLst>
              <a:path h="6775814" w="7227702">
                <a:moveTo>
                  <a:pt x="7227702" y="6775814"/>
                </a:moveTo>
                <a:lnTo>
                  <a:pt x="0" y="6775814"/>
                </a:lnTo>
                <a:lnTo>
                  <a:pt x="0" y="0"/>
                </a:lnTo>
                <a:lnTo>
                  <a:pt x="7227702" y="0"/>
                </a:lnTo>
                <a:lnTo>
                  <a:pt x="7227702" y="6775814"/>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Freeform 3" id="3"/>
          <p:cNvSpPr/>
          <p:nvPr/>
        </p:nvSpPr>
        <p:spPr>
          <a:xfrm flipH="false" flipV="false" rot="0">
            <a:off x="14515974" y="7011922"/>
            <a:ext cx="3086690" cy="2586802"/>
          </a:xfrm>
          <a:custGeom>
            <a:avLst/>
            <a:gdLst/>
            <a:ahLst/>
            <a:cxnLst/>
            <a:rect r="r" b="b" t="t" l="l"/>
            <a:pathLst>
              <a:path h="2586802" w="3086690">
                <a:moveTo>
                  <a:pt x="0" y="0"/>
                </a:moveTo>
                <a:lnTo>
                  <a:pt x="3086690" y="0"/>
                </a:lnTo>
                <a:lnTo>
                  <a:pt x="3086690" y="2586801"/>
                </a:lnTo>
                <a:lnTo>
                  <a:pt x="0" y="2586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503023" y="2577356"/>
            <a:ext cx="7176902" cy="6728191"/>
          </a:xfrm>
          <a:custGeom>
            <a:avLst/>
            <a:gdLst/>
            <a:ahLst/>
            <a:cxnLst/>
            <a:rect r="r" b="b" t="t" l="l"/>
            <a:pathLst>
              <a:path h="6728191" w="7176902">
                <a:moveTo>
                  <a:pt x="0" y="0"/>
                </a:moveTo>
                <a:lnTo>
                  <a:pt x="7176903" y="0"/>
                </a:lnTo>
                <a:lnTo>
                  <a:pt x="7176903" y="6728190"/>
                </a:lnTo>
                <a:lnTo>
                  <a:pt x="0" y="6728190"/>
                </a:lnTo>
                <a:lnTo>
                  <a:pt x="0" y="0"/>
                </a:lnTo>
                <a:close/>
              </a:path>
            </a:pathLst>
          </a:custGeom>
          <a:blipFill>
            <a:blip r:embed="rId2">
              <a:extLst>
                <a:ext uri="{96DAC541-7B7A-43D3-8B79-37D633B846F1}">
                  <asvg:svgBlip xmlns:asvg="http://schemas.microsoft.com/office/drawing/2016/SVG/main" r:embed="rId3"/>
                </a:ext>
              </a:extLst>
            </a:blip>
            <a:stretch>
              <a:fillRect l="0" t="-910" r="0" b="-910"/>
            </a:stretch>
          </a:blipFill>
        </p:spPr>
      </p:sp>
      <p:sp>
        <p:nvSpPr>
          <p:cNvPr name="Freeform 5" id="5"/>
          <p:cNvSpPr/>
          <p:nvPr/>
        </p:nvSpPr>
        <p:spPr>
          <a:xfrm flipH="false" flipV="false" rot="0">
            <a:off x="845301" y="6125522"/>
            <a:ext cx="3015510" cy="3258409"/>
          </a:xfrm>
          <a:custGeom>
            <a:avLst/>
            <a:gdLst/>
            <a:ahLst/>
            <a:cxnLst/>
            <a:rect r="r" b="b" t="t" l="l"/>
            <a:pathLst>
              <a:path h="3258409" w="3015510">
                <a:moveTo>
                  <a:pt x="0" y="0"/>
                </a:moveTo>
                <a:lnTo>
                  <a:pt x="3015509" y="0"/>
                </a:lnTo>
                <a:lnTo>
                  <a:pt x="3015509" y="3258409"/>
                </a:lnTo>
                <a:lnTo>
                  <a:pt x="0" y="32584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761868">
            <a:off x="14821620" y="1852441"/>
            <a:ext cx="2030137" cy="2416829"/>
          </a:xfrm>
          <a:custGeom>
            <a:avLst/>
            <a:gdLst/>
            <a:ahLst/>
            <a:cxnLst/>
            <a:rect r="r" b="b" t="t" l="l"/>
            <a:pathLst>
              <a:path h="2416829" w="2030137">
                <a:moveTo>
                  <a:pt x="0" y="0"/>
                </a:moveTo>
                <a:lnTo>
                  <a:pt x="2030136" y="0"/>
                </a:lnTo>
                <a:lnTo>
                  <a:pt x="2030136" y="2416829"/>
                </a:lnTo>
                <a:lnTo>
                  <a:pt x="0" y="24168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443193">
            <a:off x="1279511" y="1826560"/>
            <a:ext cx="2447025" cy="2246814"/>
          </a:xfrm>
          <a:custGeom>
            <a:avLst/>
            <a:gdLst/>
            <a:ahLst/>
            <a:cxnLst/>
            <a:rect r="r" b="b" t="t" l="l"/>
            <a:pathLst>
              <a:path h="2246814" w="2447025">
                <a:moveTo>
                  <a:pt x="0" y="0"/>
                </a:moveTo>
                <a:lnTo>
                  <a:pt x="2447024" y="0"/>
                </a:lnTo>
                <a:lnTo>
                  <a:pt x="2447024" y="2246814"/>
                </a:lnTo>
                <a:lnTo>
                  <a:pt x="0" y="22468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8" id="8"/>
          <p:cNvSpPr txBox="true"/>
          <p:nvPr/>
        </p:nvSpPr>
        <p:spPr>
          <a:xfrm rot="0">
            <a:off x="3940082" y="744515"/>
            <a:ext cx="10407835" cy="1600119"/>
          </a:xfrm>
          <a:prstGeom prst="rect">
            <a:avLst/>
          </a:prstGeom>
        </p:spPr>
        <p:txBody>
          <a:bodyPr anchor="t" rtlCol="false" tIns="0" lIns="0" bIns="0" rIns="0">
            <a:spAutoFit/>
          </a:bodyPr>
          <a:lstStyle/>
          <a:p>
            <a:pPr algn="ctr" marL="0" indent="0" lvl="0">
              <a:lnSpc>
                <a:spcPts val="10800"/>
              </a:lnSpc>
              <a:spcBef>
                <a:spcPct val="0"/>
              </a:spcBef>
            </a:pPr>
            <a:r>
              <a:rPr lang="en-US" sz="9000" spc="-270">
                <a:solidFill>
                  <a:srgbClr val="512F1C"/>
                </a:solidFill>
                <a:latin typeface="Tropikal"/>
              </a:rPr>
              <a:t>In this lesson:</a:t>
            </a:r>
          </a:p>
        </p:txBody>
      </p:sp>
      <p:sp>
        <p:nvSpPr>
          <p:cNvPr name="TextBox 9" id="9"/>
          <p:cNvSpPr txBox="true"/>
          <p:nvPr/>
        </p:nvSpPr>
        <p:spPr>
          <a:xfrm rot="0">
            <a:off x="10103898" y="4332072"/>
            <a:ext cx="4553949" cy="1391285"/>
          </a:xfrm>
          <a:prstGeom prst="rect">
            <a:avLst/>
          </a:prstGeom>
        </p:spPr>
        <p:txBody>
          <a:bodyPr anchor="t" rtlCol="false" tIns="0" lIns="0" bIns="0" rIns="0">
            <a:spAutoFit/>
          </a:bodyPr>
          <a:lstStyle/>
          <a:p>
            <a:pPr algn="ctr" marL="0" indent="0" lvl="0">
              <a:lnSpc>
                <a:spcPts val="4899"/>
              </a:lnSpc>
            </a:pPr>
            <a:r>
              <a:rPr lang="en-US" sz="4899" strike="noStrike" u="none">
                <a:solidFill>
                  <a:srgbClr val="512F1C"/>
                </a:solidFill>
                <a:latin typeface="Tropikal"/>
              </a:rPr>
              <a:t>YOU WILL ALSO</a:t>
            </a:r>
          </a:p>
          <a:p>
            <a:pPr algn="ctr" marL="0" indent="0" lvl="0">
              <a:lnSpc>
                <a:spcPts val="4899"/>
              </a:lnSpc>
            </a:pPr>
            <a:r>
              <a:rPr lang="en-US" sz="4899" strike="noStrike" u="none">
                <a:solidFill>
                  <a:srgbClr val="512F1C"/>
                </a:solidFill>
                <a:latin typeface="Tropikal"/>
              </a:rPr>
              <a:t>LEARN ABOUT:</a:t>
            </a:r>
          </a:p>
        </p:txBody>
      </p:sp>
      <p:sp>
        <p:nvSpPr>
          <p:cNvPr name="TextBox 10" id="10"/>
          <p:cNvSpPr txBox="true"/>
          <p:nvPr/>
        </p:nvSpPr>
        <p:spPr>
          <a:xfrm rot="0">
            <a:off x="10180921" y="6115997"/>
            <a:ext cx="4399904" cy="1581150"/>
          </a:xfrm>
          <a:prstGeom prst="rect">
            <a:avLst/>
          </a:prstGeom>
        </p:spPr>
        <p:txBody>
          <a:bodyPr anchor="t" rtlCol="false" tIns="0" lIns="0" bIns="0" rIns="0">
            <a:spAutoFit/>
          </a:bodyPr>
          <a:lstStyle/>
          <a:p>
            <a:pPr algn="ctr">
              <a:lnSpc>
                <a:spcPts val="4140"/>
              </a:lnSpc>
            </a:pPr>
            <a:r>
              <a:rPr lang="en-US" sz="3450">
                <a:solidFill>
                  <a:srgbClr val="512F1C"/>
                </a:solidFill>
                <a:latin typeface="Barlow Condensed"/>
              </a:rPr>
              <a:t>Some key historical events that led to the American Revolution</a:t>
            </a:r>
          </a:p>
        </p:txBody>
      </p:sp>
      <p:sp>
        <p:nvSpPr>
          <p:cNvPr name="TextBox 11" id="11"/>
          <p:cNvSpPr txBox="true"/>
          <p:nvPr/>
        </p:nvSpPr>
        <p:spPr>
          <a:xfrm rot="0">
            <a:off x="3674286" y="4039174"/>
            <a:ext cx="3981783" cy="1391285"/>
          </a:xfrm>
          <a:prstGeom prst="rect">
            <a:avLst/>
          </a:prstGeom>
        </p:spPr>
        <p:txBody>
          <a:bodyPr anchor="t" rtlCol="false" tIns="0" lIns="0" bIns="0" rIns="0">
            <a:spAutoFit/>
          </a:bodyPr>
          <a:lstStyle/>
          <a:p>
            <a:pPr algn="ctr" marL="0" indent="0" lvl="0">
              <a:lnSpc>
                <a:spcPts val="4899"/>
              </a:lnSpc>
            </a:pPr>
            <a:r>
              <a:rPr lang="en-US" sz="4899" strike="noStrike" u="none">
                <a:solidFill>
                  <a:srgbClr val="512F1C"/>
                </a:solidFill>
                <a:latin typeface="Tropikal"/>
              </a:rPr>
              <a:t>YOU WILL</a:t>
            </a:r>
          </a:p>
          <a:p>
            <a:pPr algn="ctr" marL="0" indent="0" lvl="0">
              <a:lnSpc>
                <a:spcPts val="4899"/>
              </a:lnSpc>
            </a:pPr>
            <a:r>
              <a:rPr lang="en-US" sz="4899" strike="noStrike" u="none">
                <a:solidFill>
                  <a:srgbClr val="512F1C"/>
                </a:solidFill>
                <a:latin typeface="Tropikal"/>
              </a:rPr>
              <a:t>LEARN TO:</a:t>
            </a:r>
          </a:p>
        </p:txBody>
      </p:sp>
      <p:sp>
        <p:nvSpPr>
          <p:cNvPr name="TextBox 12" id="12"/>
          <p:cNvSpPr txBox="true"/>
          <p:nvPr/>
        </p:nvSpPr>
        <p:spPr>
          <a:xfrm rot="0">
            <a:off x="3758164" y="5662881"/>
            <a:ext cx="3814027" cy="2105025"/>
          </a:xfrm>
          <a:prstGeom prst="rect">
            <a:avLst/>
          </a:prstGeom>
        </p:spPr>
        <p:txBody>
          <a:bodyPr anchor="t" rtlCol="false" tIns="0" lIns="0" bIns="0" rIns="0">
            <a:spAutoFit/>
          </a:bodyPr>
          <a:lstStyle/>
          <a:p>
            <a:pPr algn="ctr">
              <a:lnSpc>
                <a:spcPts val="4140"/>
              </a:lnSpc>
            </a:pPr>
            <a:r>
              <a:rPr lang="en-US" sz="3450" strike="noStrike" u="none">
                <a:solidFill>
                  <a:srgbClr val="512F1C"/>
                </a:solidFill>
                <a:latin typeface="Barlow Condensed"/>
              </a:rPr>
              <a:t>Use reading strategies to find key details and make inferences in informational texts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sp>
        <p:nvSpPr>
          <p:cNvPr name="TextBox 2" id="2"/>
          <p:cNvSpPr txBox="true"/>
          <p:nvPr/>
        </p:nvSpPr>
        <p:spPr>
          <a:xfrm rot="0">
            <a:off x="1179365" y="942751"/>
            <a:ext cx="7828036" cy="2494499"/>
          </a:xfrm>
          <a:prstGeom prst="rect">
            <a:avLst/>
          </a:prstGeom>
        </p:spPr>
        <p:txBody>
          <a:bodyPr anchor="t" rtlCol="false" tIns="0" lIns="0" bIns="0" rIns="0">
            <a:spAutoFit/>
          </a:bodyPr>
          <a:lstStyle/>
          <a:p>
            <a:pPr marL="0" indent="0" lvl="0">
              <a:lnSpc>
                <a:spcPts val="8872"/>
              </a:lnSpc>
            </a:pPr>
            <a:r>
              <a:rPr lang="en-US" sz="8450" spc="-253">
                <a:solidFill>
                  <a:srgbClr val="512F1C"/>
                </a:solidFill>
                <a:latin typeface="Tropikal"/>
              </a:rPr>
              <a:t>How do we find key information?</a:t>
            </a:r>
          </a:p>
        </p:txBody>
      </p:sp>
      <p:sp>
        <p:nvSpPr>
          <p:cNvPr name="Freeform 3" id="3"/>
          <p:cNvSpPr/>
          <p:nvPr/>
        </p:nvSpPr>
        <p:spPr>
          <a:xfrm flipH="true" flipV="true" rot="-2219565">
            <a:off x="9792755" y="1032129"/>
            <a:ext cx="7190812" cy="6741230"/>
          </a:xfrm>
          <a:custGeom>
            <a:avLst/>
            <a:gdLst/>
            <a:ahLst/>
            <a:cxnLst/>
            <a:rect r="r" b="b" t="t" l="l"/>
            <a:pathLst>
              <a:path h="6741230" w="7190812">
                <a:moveTo>
                  <a:pt x="7190812" y="6741230"/>
                </a:moveTo>
                <a:lnTo>
                  <a:pt x="0" y="6741230"/>
                </a:lnTo>
                <a:lnTo>
                  <a:pt x="0" y="0"/>
                </a:lnTo>
                <a:lnTo>
                  <a:pt x="7190812" y="0"/>
                </a:lnTo>
                <a:lnTo>
                  <a:pt x="7190812" y="6741230"/>
                </a:lnTo>
                <a:close/>
              </a:path>
            </a:pathLst>
          </a:custGeom>
          <a:blipFill>
            <a:blip r:embed="rId2">
              <a:extLst>
                <a:ext uri="{96DAC541-7B7A-43D3-8B79-37D633B846F1}">
                  <asvg:svgBlip xmlns:asvg="http://schemas.microsoft.com/office/drawing/2016/SVG/main" r:embed="rId3"/>
                </a:ext>
              </a:extLst>
            </a:blip>
            <a:stretch>
              <a:fillRect l="0" t="-910" r="0" b="-910"/>
            </a:stretch>
          </a:blipFill>
        </p:spPr>
      </p:sp>
      <p:grpSp>
        <p:nvGrpSpPr>
          <p:cNvPr name="Group 4" id="4"/>
          <p:cNvGrpSpPr/>
          <p:nvPr/>
        </p:nvGrpSpPr>
        <p:grpSpPr>
          <a:xfrm rot="0">
            <a:off x="1028700" y="3942300"/>
            <a:ext cx="8703142" cy="5316000"/>
            <a:chOff x="0" y="0"/>
            <a:chExt cx="7109054" cy="4342309"/>
          </a:xfrm>
        </p:grpSpPr>
        <p:sp>
          <p:nvSpPr>
            <p:cNvPr name="Freeform 5" id="5"/>
            <p:cNvSpPr/>
            <p:nvPr/>
          </p:nvSpPr>
          <p:spPr>
            <a:xfrm flipH="false" flipV="false" rot="0">
              <a:off x="-4213" y="0"/>
              <a:ext cx="7113266" cy="4342309"/>
            </a:xfrm>
            <a:custGeom>
              <a:avLst/>
              <a:gdLst/>
              <a:ahLst/>
              <a:cxnLst/>
              <a:rect r="r" b="b" t="t" l="l"/>
              <a:pathLst>
                <a:path h="4342309" w="7113266">
                  <a:moveTo>
                    <a:pt x="278431" y="16918"/>
                  </a:moveTo>
                  <a:cubicBezTo>
                    <a:pt x="278431" y="16918"/>
                    <a:pt x="604014" y="12258"/>
                    <a:pt x="996744" y="12454"/>
                  </a:cubicBezTo>
                  <a:cubicBezTo>
                    <a:pt x="5575168" y="12671"/>
                    <a:pt x="6839198" y="0"/>
                    <a:pt x="6839198" y="0"/>
                  </a:cubicBezTo>
                  <a:cubicBezTo>
                    <a:pt x="6906662" y="0"/>
                    <a:pt x="6982599" y="0"/>
                    <a:pt x="7061372" y="85073"/>
                  </a:cubicBezTo>
                  <a:cubicBezTo>
                    <a:pt x="7104350" y="131488"/>
                    <a:pt x="7105418" y="240224"/>
                    <a:pt x="7105823" y="320281"/>
                  </a:cubicBezTo>
                  <a:cubicBezTo>
                    <a:pt x="7105823" y="320281"/>
                    <a:pt x="7104119" y="2970288"/>
                    <a:pt x="7104119" y="3579725"/>
                  </a:cubicBezTo>
                  <a:cubicBezTo>
                    <a:pt x="7104119" y="3793883"/>
                    <a:pt x="7113267" y="4093062"/>
                    <a:pt x="7113267" y="4093062"/>
                  </a:cubicBezTo>
                  <a:cubicBezTo>
                    <a:pt x="7113267" y="4221731"/>
                    <a:pt x="7109097" y="4342309"/>
                    <a:pt x="6856259" y="4334174"/>
                  </a:cubicBezTo>
                  <a:cubicBezTo>
                    <a:pt x="6856259" y="4334174"/>
                    <a:pt x="6479787" y="4313876"/>
                    <a:pt x="5739135" y="4321474"/>
                  </a:cubicBezTo>
                  <a:cubicBezTo>
                    <a:pt x="1873467" y="4329609"/>
                    <a:pt x="304023" y="4342309"/>
                    <a:pt x="304023" y="4342309"/>
                  </a:cubicBezTo>
                  <a:cubicBezTo>
                    <a:pt x="132548" y="4342309"/>
                    <a:pt x="4213" y="4241240"/>
                    <a:pt x="8532" y="4038692"/>
                  </a:cubicBezTo>
                  <a:cubicBezTo>
                    <a:pt x="8532" y="4038692"/>
                    <a:pt x="9630" y="3540151"/>
                    <a:pt x="4815" y="1279594"/>
                  </a:cubicBezTo>
                  <a:cubicBezTo>
                    <a:pt x="0" y="663668"/>
                    <a:pt x="25592" y="330596"/>
                    <a:pt x="25592" y="330596"/>
                  </a:cubicBezTo>
                  <a:cubicBezTo>
                    <a:pt x="27224" y="150571"/>
                    <a:pt x="143504" y="16918"/>
                    <a:pt x="278431" y="16918"/>
                  </a:cubicBezTo>
                  <a:close/>
                </a:path>
              </a:pathLst>
            </a:custGeom>
            <a:solidFill>
              <a:srgbClr val="FFF5E8"/>
            </a:solidFill>
          </p:spPr>
        </p:sp>
      </p:grpSp>
      <p:sp>
        <p:nvSpPr>
          <p:cNvPr name="TextBox 6" id="6"/>
          <p:cNvSpPr txBox="true"/>
          <p:nvPr/>
        </p:nvSpPr>
        <p:spPr>
          <a:xfrm rot="0">
            <a:off x="1526307" y="4876275"/>
            <a:ext cx="7707928" cy="3438525"/>
          </a:xfrm>
          <a:prstGeom prst="rect">
            <a:avLst/>
          </a:prstGeom>
        </p:spPr>
        <p:txBody>
          <a:bodyPr anchor="t" rtlCol="false" tIns="0" lIns="0" bIns="0" rIns="0">
            <a:spAutoFit/>
          </a:bodyPr>
          <a:lstStyle/>
          <a:p>
            <a:pPr marL="820419" indent="-410209" lvl="1">
              <a:lnSpc>
                <a:spcPts val="4559"/>
              </a:lnSpc>
              <a:buFont typeface="Arial"/>
              <a:buChar char="•"/>
            </a:pPr>
            <a:r>
              <a:rPr lang="en-US" sz="3799">
                <a:solidFill>
                  <a:srgbClr val="512F1C"/>
                </a:solidFill>
                <a:latin typeface="Barlow Condensed"/>
              </a:rPr>
              <a:t> Explicit details: facts and other information direct from the source</a:t>
            </a:r>
          </a:p>
          <a:p>
            <a:pPr marL="820419" indent="-410209" lvl="1">
              <a:lnSpc>
                <a:spcPts val="4559"/>
              </a:lnSpc>
              <a:buFont typeface="Arial"/>
              <a:buChar char="•"/>
            </a:pPr>
            <a:r>
              <a:rPr lang="en-US" sz="3799">
                <a:solidFill>
                  <a:srgbClr val="512F1C"/>
                </a:solidFill>
                <a:latin typeface="Barlow Condensed"/>
              </a:rPr>
              <a:t>Implicit details: details given indirectly and can be known by drawing </a:t>
            </a:r>
            <a:r>
              <a:rPr lang="en-US" sz="3799">
                <a:solidFill>
                  <a:srgbClr val="512F1C"/>
                </a:solidFill>
                <a:latin typeface="Barlow Condensed"/>
              </a:rPr>
              <a:t>inferences</a:t>
            </a:r>
          </a:p>
          <a:p>
            <a:pPr>
              <a:lnSpc>
                <a:spcPts val="4559"/>
              </a:lnSpc>
            </a:pPr>
          </a:p>
          <a:p>
            <a:pPr>
              <a:lnSpc>
                <a:spcPts val="4559"/>
              </a:lnSpc>
            </a:pPr>
            <a:r>
              <a:rPr lang="en-US" sz="3799">
                <a:solidFill>
                  <a:srgbClr val="512F1C"/>
                </a:solidFill>
                <a:latin typeface="Barlow Condensed Bold"/>
              </a:rPr>
              <a:t>We find them through reading strategies!</a:t>
            </a:r>
          </a:p>
        </p:txBody>
      </p:sp>
      <p:sp>
        <p:nvSpPr>
          <p:cNvPr name="Freeform 7" id="7"/>
          <p:cNvSpPr/>
          <p:nvPr/>
        </p:nvSpPr>
        <p:spPr>
          <a:xfrm flipH="false" flipV="false" rot="0">
            <a:off x="12479666" y="1809866"/>
            <a:ext cx="2536318" cy="4529140"/>
          </a:xfrm>
          <a:custGeom>
            <a:avLst/>
            <a:gdLst/>
            <a:ahLst/>
            <a:cxnLst/>
            <a:rect r="r" b="b" t="t" l="l"/>
            <a:pathLst>
              <a:path h="4529140" w="2536318">
                <a:moveTo>
                  <a:pt x="0" y="0"/>
                </a:moveTo>
                <a:lnTo>
                  <a:pt x="2536319" y="0"/>
                </a:lnTo>
                <a:lnTo>
                  <a:pt x="2536319" y="4529140"/>
                </a:lnTo>
                <a:lnTo>
                  <a:pt x="0" y="45291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754847" y="7610025"/>
            <a:ext cx="5985957" cy="1390501"/>
          </a:xfrm>
          <a:prstGeom prst="rect">
            <a:avLst/>
          </a:prstGeom>
        </p:spPr>
        <p:txBody>
          <a:bodyPr anchor="t" rtlCol="false" tIns="0" lIns="0" bIns="0" rIns="0">
            <a:spAutoFit/>
          </a:bodyPr>
          <a:lstStyle/>
          <a:p>
            <a:pPr algn="ctr">
              <a:lnSpc>
                <a:spcPts val="3600"/>
              </a:lnSpc>
            </a:pPr>
            <a:r>
              <a:rPr lang="en-US" sz="3000">
                <a:solidFill>
                  <a:srgbClr val="512F1C"/>
                </a:solidFill>
                <a:latin typeface="Barlow Condensed Bold"/>
              </a:rPr>
              <a:t>Drawing inferences</a:t>
            </a:r>
            <a:r>
              <a:rPr lang="en-US" sz="3000">
                <a:solidFill>
                  <a:srgbClr val="512F1C"/>
                </a:solidFill>
                <a:latin typeface="Barlow Condensed"/>
              </a:rPr>
              <a:t>: interpreting how details in the text relate to each other and how we can connect our own knowledge to the text</a:t>
            </a:r>
          </a:p>
        </p:txBody>
      </p:sp>
      <p:grpSp>
        <p:nvGrpSpPr>
          <p:cNvPr name="Group 9" id="9"/>
          <p:cNvGrpSpPr/>
          <p:nvPr/>
        </p:nvGrpSpPr>
        <p:grpSpPr>
          <a:xfrm rot="0">
            <a:off x="1028700" y="3308690"/>
            <a:ext cx="7382731" cy="109659"/>
            <a:chOff x="0" y="0"/>
            <a:chExt cx="9931020" cy="152237"/>
          </a:xfrm>
        </p:grpSpPr>
        <p:sp>
          <p:nvSpPr>
            <p:cNvPr name="Freeform 10" id="10"/>
            <p:cNvSpPr/>
            <p:nvPr/>
          </p:nvSpPr>
          <p:spPr>
            <a:xfrm flipH="false" flipV="false" rot="0">
              <a:off x="-28960" y="-488"/>
              <a:ext cx="9967668" cy="154038"/>
            </a:xfrm>
            <a:custGeom>
              <a:avLst/>
              <a:gdLst/>
              <a:ahLst/>
              <a:cxnLst/>
              <a:rect r="r" b="b" t="t" l="l"/>
              <a:pathLst>
                <a:path h="154038" w="9967668">
                  <a:moveTo>
                    <a:pt x="83139" y="152711"/>
                  </a:moveTo>
                  <a:cubicBezTo>
                    <a:pt x="0" y="154039"/>
                    <a:pt x="20033" y="56470"/>
                    <a:pt x="92578" y="55311"/>
                  </a:cubicBezTo>
                  <a:cubicBezTo>
                    <a:pt x="519198" y="48503"/>
                    <a:pt x="945864" y="45062"/>
                    <a:pt x="1372479" y="37947"/>
                  </a:cubicBezTo>
                  <a:cubicBezTo>
                    <a:pt x="1948912" y="28333"/>
                    <a:pt x="2525290" y="1405"/>
                    <a:pt x="8979734" y="496"/>
                  </a:cubicBezTo>
                  <a:cubicBezTo>
                    <a:pt x="9293674" y="0"/>
                    <a:pt x="9605831" y="21244"/>
                    <a:pt x="9918623" y="46119"/>
                  </a:cubicBezTo>
                  <a:cubicBezTo>
                    <a:pt x="9947592" y="48423"/>
                    <a:pt x="9967668" y="76080"/>
                    <a:pt x="9957141" y="103401"/>
                  </a:cubicBezTo>
                  <a:cubicBezTo>
                    <a:pt x="9945246" y="134271"/>
                    <a:pt x="9906901" y="144247"/>
                    <a:pt x="9877405" y="141901"/>
                  </a:cubicBezTo>
                  <a:cubicBezTo>
                    <a:pt x="9701649" y="127924"/>
                    <a:pt x="9525811" y="113278"/>
                    <a:pt x="9349649" y="105384"/>
                  </a:cubicBezTo>
                  <a:cubicBezTo>
                    <a:pt x="8037135" y="87846"/>
                    <a:pt x="2687818" y="102526"/>
                    <a:pt x="2296484" y="112977"/>
                  </a:cubicBezTo>
                  <a:cubicBezTo>
                    <a:pt x="1558727" y="132681"/>
                    <a:pt x="821041" y="140936"/>
                    <a:pt x="83139" y="152711"/>
                  </a:cubicBezTo>
                  <a:close/>
                </a:path>
              </a:pathLst>
            </a:custGeom>
            <a:solidFill>
              <a:srgbClr val="E66634"/>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0">
            <a:off x="3068632" y="1028700"/>
            <a:ext cx="12150737" cy="1137964"/>
            <a:chOff x="0" y="0"/>
            <a:chExt cx="16200982" cy="1517286"/>
          </a:xfrm>
        </p:grpSpPr>
        <p:grpSp>
          <p:nvGrpSpPr>
            <p:cNvPr name="Group 3" id="3"/>
            <p:cNvGrpSpPr/>
            <p:nvPr/>
          </p:nvGrpSpPr>
          <p:grpSpPr>
            <a:xfrm rot="0">
              <a:off x="0" y="0"/>
              <a:ext cx="16200982" cy="1517286"/>
              <a:chOff x="0" y="0"/>
              <a:chExt cx="38344552" cy="3591118"/>
            </a:xfrm>
          </p:grpSpPr>
          <p:sp>
            <p:nvSpPr>
              <p:cNvPr name="Freeform 4" id="4"/>
              <p:cNvSpPr/>
              <p:nvPr/>
            </p:nvSpPr>
            <p:spPr>
              <a:xfrm flipH="false" flipV="false" rot="0">
                <a:off x="-19558" y="-6477"/>
                <a:ext cx="38383415" cy="3611438"/>
              </a:xfrm>
              <a:custGeom>
                <a:avLst/>
                <a:gdLst/>
                <a:ahLst/>
                <a:cxnLst/>
                <a:rect r="r" b="b" t="t" l="l"/>
                <a:pathLst>
                  <a:path h="3611438" w="38383415">
                    <a:moveTo>
                      <a:pt x="38354713" y="2169821"/>
                    </a:moveTo>
                    <a:cubicBezTo>
                      <a:pt x="38340233" y="2403668"/>
                      <a:pt x="38312675" y="2516571"/>
                      <a:pt x="38268479" y="2620457"/>
                    </a:cubicBezTo>
                    <a:cubicBezTo>
                      <a:pt x="38235839" y="2697038"/>
                      <a:pt x="38190754" y="2768412"/>
                      <a:pt x="38145163" y="2837881"/>
                    </a:cubicBezTo>
                    <a:cubicBezTo>
                      <a:pt x="38045848" y="2989392"/>
                      <a:pt x="37937898" y="3150428"/>
                      <a:pt x="37792611" y="3261553"/>
                    </a:cubicBezTo>
                    <a:cubicBezTo>
                      <a:pt x="37609096" y="3401761"/>
                      <a:pt x="37379861" y="3469198"/>
                      <a:pt x="37154436" y="3503234"/>
                    </a:cubicBezTo>
                    <a:cubicBezTo>
                      <a:pt x="36893069" y="3542731"/>
                      <a:pt x="36628399" y="3539810"/>
                      <a:pt x="36364747" y="3545779"/>
                    </a:cubicBezTo>
                    <a:cubicBezTo>
                      <a:pt x="36094240" y="3552002"/>
                      <a:pt x="35824111" y="3567877"/>
                      <a:pt x="35553981" y="3582482"/>
                    </a:cubicBezTo>
                    <a:cubicBezTo>
                      <a:pt x="2582291" y="3611438"/>
                      <a:pt x="1825117" y="3602040"/>
                      <a:pt x="1292479" y="3531809"/>
                    </a:cubicBezTo>
                    <a:cubicBezTo>
                      <a:pt x="841502" y="3472373"/>
                      <a:pt x="587502" y="3362010"/>
                      <a:pt x="286639" y="3000187"/>
                    </a:cubicBezTo>
                    <a:cubicBezTo>
                      <a:pt x="151130" y="2837246"/>
                      <a:pt x="54610" y="2640777"/>
                      <a:pt x="28702" y="2429195"/>
                    </a:cubicBezTo>
                    <a:cubicBezTo>
                      <a:pt x="0" y="1770477"/>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9834686" y="7620"/>
                    </a:cubicBezTo>
                    <a:cubicBezTo>
                      <a:pt x="35686314" y="0"/>
                      <a:pt x="36011817" y="39624"/>
                      <a:pt x="36287661" y="32004"/>
                    </a:cubicBezTo>
                    <a:cubicBezTo>
                      <a:pt x="36551313" y="24765"/>
                      <a:pt x="36896116" y="42672"/>
                      <a:pt x="37158752" y="72771"/>
                    </a:cubicBezTo>
                    <a:cubicBezTo>
                      <a:pt x="37593854" y="122428"/>
                      <a:pt x="37840871" y="161163"/>
                      <a:pt x="38091947" y="540258"/>
                    </a:cubicBezTo>
                    <a:cubicBezTo>
                      <a:pt x="38155956" y="638302"/>
                      <a:pt x="38213233" y="740664"/>
                      <a:pt x="38258954" y="848614"/>
                    </a:cubicBezTo>
                    <a:cubicBezTo>
                      <a:pt x="38345188" y="1052957"/>
                      <a:pt x="38383415" y="1273937"/>
                      <a:pt x="38354713" y="2169821"/>
                    </a:cubicBezTo>
                    <a:close/>
                  </a:path>
                </a:pathLst>
              </a:custGeom>
              <a:solidFill>
                <a:srgbClr val="512F1C"/>
              </a:solidFill>
            </p:spPr>
          </p:sp>
        </p:grpSp>
        <p:sp>
          <p:nvSpPr>
            <p:cNvPr name="TextBox 5" id="5"/>
            <p:cNvSpPr txBox="true"/>
            <p:nvPr/>
          </p:nvSpPr>
          <p:spPr>
            <a:xfrm rot="0">
              <a:off x="873363" y="224218"/>
              <a:ext cx="14454255" cy="1141876"/>
            </a:xfrm>
            <a:prstGeom prst="rect">
              <a:avLst/>
            </a:prstGeom>
          </p:spPr>
          <p:txBody>
            <a:bodyPr anchor="t" rtlCol="false" tIns="0" lIns="0" bIns="0" rIns="0">
              <a:spAutoFit/>
            </a:bodyPr>
            <a:lstStyle/>
            <a:p>
              <a:pPr algn="ctr" marL="0" indent="0" lvl="0">
                <a:lnSpc>
                  <a:spcPts val="5499"/>
                </a:lnSpc>
                <a:spcBef>
                  <a:spcPct val="0"/>
                </a:spcBef>
              </a:pPr>
              <a:r>
                <a:rPr lang="en-US" sz="5499">
                  <a:solidFill>
                    <a:srgbClr val="FFF5E8"/>
                  </a:solidFill>
                  <a:latin typeface="Tropikal"/>
                </a:rPr>
                <a:t>THREE READING STRATEGIES</a:t>
              </a:r>
            </a:p>
          </p:txBody>
        </p:sp>
      </p:grpSp>
      <p:grpSp>
        <p:nvGrpSpPr>
          <p:cNvPr name="Group 6" id="6"/>
          <p:cNvGrpSpPr/>
          <p:nvPr/>
        </p:nvGrpSpPr>
        <p:grpSpPr>
          <a:xfrm rot="0">
            <a:off x="1028700" y="3795923"/>
            <a:ext cx="2498950" cy="912985"/>
            <a:chOff x="0" y="0"/>
            <a:chExt cx="3331933" cy="1217314"/>
          </a:xfrm>
        </p:grpSpPr>
        <p:grpSp>
          <p:nvGrpSpPr>
            <p:cNvPr name="Group 7" id="7"/>
            <p:cNvGrpSpPr/>
            <p:nvPr/>
          </p:nvGrpSpPr>
          <p:grpSpPr>
            <a:xfrm rot="0">
              <a:off x="0" y="0"/>
              <a:ext cx="3331933" cy="1217314"/>
              <a:chOff x="0" y="0"/>
              <a:chExt cx="7648147" cy="2794231"/>
            </a:xfrm>
          </p:grpSpPr>
          <p:sp>
            <p:nvSpPr>
              <p:cNvPr name="Freeform 8" id="8"/>
              <p:cNvSpPr/>
              <p:nvPr/>
            </p:nvSpPr>
            <p:spPr>
              <a:xfrm flipH="false" flipV="false" rot="0">
                <a:off x="-19558" y="-6477"/>
                <a:ext cx="7687009" cy="2814551"/>
              </a:xfrm>
              <a:custGeom>
                <a:avLst/>
                <a:gdLst/>
                <a:ahLst/>
                <a:cxnLst/>
                <a:rect r="r" b="b" t="t" l="l"/>
                <a:pathLst>
                  <a:path h="2814551" w="7687009">
                    <a:moveTo>
                      <a:pt x="7658307" y="1495044"/>
                    </a:moveTo>
                    <a:cubicBezTo>
                      <a:pt x="7643829" y="1606781"/>
                      <a:pt x="7616270" y="1719684"/>
                      <a:pt x="7572074" y="1823570"/>
                    </a:cubicBezTo>
                    <a:cubicBezTo>
                      <a:pt x="7539435" y="1900152"/>
                      <a:pt x="7494350" y="1971525"/>
                      <a:pt x="7448757" y="2040994"/>
                    </a:cubicBezTo>
                    <a:cubicBezTo>
                      <a:pt x="7349443" y="2192505"/>
                      <a:pt x="7241493" y="2353541"/>
                      <a:pt x="7096205" y="2464666"/>
                    </a:cubicBezTo>
                    <a:cubicBezTo>
                      <a:pt x="6912690" y="2604874"/>
                      <a:pt x="6683455" y="2672311"/>
                      <a:pt x="6458030" y="2706347"/>
                    </a:cubicBezTo>
                    <a:cubicBezTo>
                      <a:pt x="6196664" y="2745844"/>
                      <a:pt x="5931996" y="2742924"/>
                      <a:pt x="5668344" y="2748893"/>
                    </a:cubicBezTo>
                    <a:cubicBezTo>
                      <a:pt x="5397834" y="2755115"/>
                      <a:pt x="5127705" y="2770990"/>
                      <a:pt x="4857576"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3878191" y="7620"/>
                    </a:cubicBezTo>
                    <a:cubicBezTo>
                      <a:pt x="4989910" y="0"/>
                      <a:pt x="5315411" y="39624"/>
                      <a:pt x="5591256" y="32004"/>
                    </a:cubicBezTo>
                    <a:cubicBezTo>
                      <a:pt x="5854907" y="24765"/>
                      <a:pt x="6199713" y="42672"/>
                      <a:pt x="6462348" y="72771"/>
                    </a:cubicBezTo>
                    <a:cubicBezTo>
                      <a:pt x="6897450" y="122428"/>
                      <a:pt x="7144465" y="161163"/>
                      <a:pt x="7395544" y="540258"/>
                    </a:cubicBezTo>
                    <a:cubicBezTo>
                      <a:pt x="7459552" y="638302"/>
                      <a:pt x="7516829" y="740664"/>
                      <a:pt x="7562550" y="848614"/>
                    </a:cubicBezTo>
                    <a:cubicBezTo>
                      <a:pt x="7648782" y="1052957"/>
                      <a:pt x="7687009" y="1273937"/>
                      <a:pt x="7658307" y="1495044"/>
                    </a:cubicBezTo>
                    <a:close/>
                  </a:path>
                </a:pathLst>
              </a:custGeom>
              <a:solidFill>
                <a:srgbClr val="512F1C"/>
              </a:solidFill>
            </p:spPr>
          </p:sp>
        </p:grpSp>
        <p:sp>
          <p:nvSpPr>
            <p:cNvPr name="TextBox 9" id="9"/>
            <p:cNvSpPr txBox="true"/>
            <p:nvPr/>
          </p:nvSpPr>
          <p:spPr>
            <a:xfrm rot="0">
              <a:off x="393197" y="79215"/>
              <a:ext cx="2568902" cy="938541"/>
            </a:xfrm>
            <a:prstGeom prst="rect">
              <a:avLst/>
            </a:prstGeom>
          </p:spPr>
          <p:txBody>
            <a:bodyPr anchor="t" rtlCol="false" tIns="0" lIns="0" bIns="0" rIns="0">
              <a:spAutoFit/>
            </a:bodyPr>
            <a:lstStyle/>
            <a:p>
              <a:pPr>
                <a:lnSpc>
                  <a:spcPts val="4516"/>
                </a:lnSpc>
              </a:pPr>
              <a:r>
                <a:rPr lang="en-US" sz="4516">
                  <a:solidFill>
                    <a:srgbClr val="FFF5E8"/>
                  </a:solidFill>
                  <a:latin typeface="Tropikal"/>
                </a:rPr>
                <a:t>1. </a:t>
              </a:r>
              <a:r>
                <a:rPr lang="en-US" sz="4516" strike="noStrike" u="none">
                  <a:solidFill>
                    <a:srgbClr val="FFF5E8"/>
                  </a:solidFill>
                  <a:latin typeface="Tropikal"/>
                </a:rPr>
                <a:t>HERE</a:t>
              </a:r>
            </a:p>
          </p:txBody>
        </p:sp>
      </p:grpSp>
      <p:sp>
        <p:nvSpPr>
          <p:cNvPr name="Freeform 10" id="10"/>
          <p:cNvSpPr/>
          <p:nvPr/>
        </p:nvSpPr>
        <p:spPr>
          <a:xfrm flipH="true" flipV="false" rot="1797851">
            <a:off x="4010486" y="4392661"/>
            <a:ext cx="1857293" cy="216121"/>
          </a:xfrm>
          <a:custGeom>
            <a:avLst/>
            <a:gdLst/>
            <a:ahLst/>
            <a:cxnLst/>
            <a:rect r="r" b="b" t="t" l="l"/>
            <a:pathLst>
              <a:path h="216121" w="1857293">
                <a:moveTo>
                  <a:pt x="1857293" y="0"/>
                </a:moveTo>
                <a:lnTo>
                  <a:pt x="0" y="0"/>
                </a:lnTo>
                <a:lnTo>
                  <a:pt x="0" y="216121"/>
                </a:lnTo>
                <a:lnTo>
                  <a:pt x="1857293" y="216121"/>
                </a:lnTo>
                <a:lnTo>
                  <a:pt x="18572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11290110" y="6178663"/>
            <a:ext cx="3515745" cy="912985"/>
            <a:chOff x="0" y="0"/>
            <a:chExt cx="4687660" cy="1217314"/>
          </a:xfrm>
        </p:grpSpPr>
        <p:grpSp>
          <p:nvGrpSpPr>
            <p:cNvPr name="Group 12" id="12"/>
            <p:cNvGrpSpPr/>
            <p:nvPr/>
          </p:nvGrpSpPr>
          <p:grpSpPr>
            <a:xfrm rot="0">
              <a:off x="0" y="0"/>
              <a:ext cx="4687660" cy="1217314"/>
              <a:chOff x="0" y="0"/>
              <a:chExt cx="10760094" cy="2794231"/>
            </a:xfrm>
          </p:grpSpPr>
          <p:sp>
            <p:nvSpPr>
              <p:cNvPr name="Freeform 13" id="13"/>
              <p:cNvSpPr/>
              <p:nvPr/>
            </p:nvSpPr>
            <p:spPr>
              <a:xfrm flipH="false" flipV="false" rot="0">
                <a:off x="-19558" y="-6477"/>
                <a:ext cx="10798956" cy="2814551"/>
              </a:xfrm>
              <a:custGeom>
                <a:avLst/>
                <a:gdLst/>
                <a:ahLst/>
                <a:cxnLst/>
                <a:rect r="r" b="b" t="t" l="l"/>
                <a:pathLst>
                  <a:path h="2814551" w="10798956">
                    <a:moveTo>
                      <a:pt x="10770254" y="1495044"/>
                    </a:moveTo>
                    <a:cubicBezTo>
                      <a:pt x="10755776" y="1606781"/>
                      <a:pt x="10728217" y="1719684"/>
                      <a:pt x="10684020" y="1823570"/>
                    </a:cubicBezTo>
                    <a:cubicBezTo>
                      <a:pt x="10651382" y="1900152"/>
                      <a:pt x="10606296" y="1971525"/>
                      <a:pt x="10560704" y="2040994"/>
                    </a:cubicBezTo>
                    <a:cubicBezTo>
                      <a:pt x="10461390" y="2192505"/>
                      <a:pt x="10353440" y="2353541"/>
                      <a:pt x="10208152" y="2464666"/>
                    </a:cubicBezTo>
                    <a:cubicBezTo>
                      <a:pt x="10024636" y="2604874"/>
                      <a:pt x="9795402" y="2672311"/>
                      <a:pt x="9569977" y="2706347"/>
                    </a:cubicBezTo>
                    <a:cubicBezTo>
                      <a:pt x="9308610" y="2745844"/>
                      <a:pt x="9043943" y="2742924"/>
                      <a:pt x="8780291" y="2748893"/>
                    </a:cubicBezTo>
                    <a:cubicBezTo>
                      <a:pt x="8509781" y="2755115"/>
                      <a:pt x="8239652" y="2770990"/>
                      <a:pt x="7969522"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495831" y="7620"/>
                    </a:cubicBezTo>
                    <a:cubicBezTo>
                      <a:pt x="8101857" y="0"/>
                      <a:pt x="8427358" y="39624"/>
                      <a:pt x="8703202" y="32004"/>
                    </a:cubicBezTo>
                    <a:cubicBezTo>
                      <a:pt x="8966854" y="24765"/>
                      <a:pt x="9311659" y="42672"/>
                      <a:pt x="9574295" y="72771"/>
                    </a:cubicBezTo>
                    <a:cubicBezTo>
                      <a:pt x="10009396" y="122428"/>
                      <a:pt x="10256411" y="161163"/>
                      <a:pt x="10507491" y="540258"/>
                    </a:cubicBezTo>
                    <a:cubicBezTo>
                      <a:pt x="10571498" y="638302"/>
                      <a:pt x="10628776" y="740664"/>
                      <a:pt x="10674496" y="848614"/>
                    </a:cubicBezTo>
                    <a:cubicBezTo>
                      <a:pt x="10760729" y="1052957"/>
                      <a:pt x="10798956" y="1273937"/>
                      <a:pt x="10770254" y="1495044"/>
                    </a:cubicBezTo>
                    <a:close/>
                  </a:path>
                </a:pathLst>
              </a:custGeom>
              <a:solidFill>
                <a:srgbClr val="512F1C"/>
              </a:solidFill>
            </p:spPr>
          </p:sp>
        </p:grpSp>
        <p:sp>
          <p:nvSpPr>
            <p:cNvPr name="TextBox 14" id="14"/>
            <p:cNvSpPr txBox="true"/>
            <p:nvPr/>
          </p:nvSpPr>
          <p:spPr>
            <a:xfrm rot="0">
              <a:off x="584462" y="170983"/>
              <a:ext cx="3655571" cy="938541"/>
            </a:xfrm>
            <a:prstGeom prst="rect">
              <a:avLst/>
            </a:prstGeom>
          </p:spPr>
          <p:txBody>
            <a:bodyPr anchor="t" rtlCol="false" tIns="0" lIns="0" bIns="0" rIns="0">
              <a:spAutoFit/>
            </a:bodyPr>
            <a:lstStyle/>
            <a:p>
              <a:pPr algn="l" marL="0" indent="0" lvl="0">
                <a:lnSpc>
                  <a:spcPts val="4516"/>
                </a:lnSpc>
                <a:spcBef>
                  <a:spcPct val="0"/>
                </a:spcBef>
              </a:pPr>
              <a:r>
                <a:rPr lang="en-US" sz="4516">
                  <a:solidFill>
                    <a:srgbClr val="FFF5E8"/>
                  </a:solidFill>
                  <a:latin typeface="Tropikal"/>
                </a:rPr>
                <a:t>2. </a:t>
              </a:r>
              <a:r>
                <a:rPr lang="en-US" sz="4516" strike="noStrike" u="none">
                  <a:solidFill>
                    <a:srgbClr val="FFF5E8"/>
                  </a:solidFill>
                  <a:latin typeface="Tropikal"/>
                </a:rPr>
                <a:t>HIDDEN</a:t>
              </a:r>
            </a:p>
          </p:txBody>
        </p:sp>
      </p:grpSp>
      <p:grpSp>
        <p:nvGrpSpPr>
          <p:cNvPr name="Group 15" id="15"/>
          <p:cNvGrpSpPr/>
          <p:nvPr/>
        </p:nvGrpSpPr>
        <p:grpSpPr>
          <a:xfrm rot="0">
            <a:off x="11290110" y="2882938"/>
            <a:ext cx="2783611" cy="912985"/>
            <a:chOff x="0" y="0"/>
            <a:chExt cx="3711482" cy="1217314"/>
          </a:xfrm>
        </p:grpSpPr>
        <p:grpSp>
          <p:nvGrpSpPr>
            <p:cNvPr name="Group 16" id="16"/>
            <p:cNvGrpSpPr/>
            <p:nvPr/>
          </p:nvGrpSpPr>
          <p:grpSpPr>
            <a:xfrm rot="0">
              <a:off x="0" y="0"/>
              <a:ext cx="3711482" cy="1217314"/>
              <a:chOff x="0" y="0"/>
              <a:chExt cx="8792490" cy="2794231"/>
            </a:xfrm>
          </p:grpSpPr>
          <p:sp>
            <p:nvSpPr>
              <p:cNvPr name="Freeform 17" id="17"/>
              <p:cNvSpPr/>
              <p:nvPr/>
            </p:nvSpPr>
            <p:spPr>
              <a:xfrm flipH="false" flipV="false" rot="0">
                <a:off x="-19558" y="-6477"/>
                <a:ext cx="8831352" cy="2814551"/>
              </a:xfrm>
              <a:custGeom>
                <a:avLst/>
                <a:gdLst/>
                <a:ahLst/>
                <a:cxnLst/>
                <a:rect r="r" b="b" t="t" l="l"/>
                <a:pathLst>
                  <a:path h="2814551" w="8831352">
                    <a:moveTo>
                      <a:pt x="8802650" y="1495044"/>
                    </a:moveTo>
                    <a:cubicBezTo>
                      <a:pt x="8788172" y="1606781"/>
                      <a:pt x="8760613" y="1719684"/>
                      <a:pt x="8716417" y="1823570"/>
                    </a:cubicBezTo>
                    <a:cubicBezTo>
                      <a:pt x="8683778" y="1900152"/>
                      <a:pt x="8638693" y="1971525"/>
                      <a:pt x="8593100" y="2040994"/>
                    </a:cubicBezTo>
                    <a:cubicBezTo>
                      <a:pt x="8493786" y="2192505"/>
                      <a:pt x="8385836" y="2353541"/>
                      <a:pt x="8240548" y="2464666"/>
                    </a:cubicBezTo>
                    <a:cubicBezTo>
                      <a:pt x="8057033" y="2604874"/>
                      <a:pt x="7827798" y="2672311"/>
                      <a:pt x="7602373" y="2706347"/>
                    </a:cubicBezTo>
                    <a:cubicBezTo>
                      <a:pt x="7341007" y="2745844"/>
                      <a:pt x="7076339" y="2742924"/>
                      <a:pt x="6812687" y="2748893"/>
                    </a:cubicBezTo>
                    <a:cubicBezTo>
                      <a:pt x="6542177" y="2755115"/>
                      <a:pt x="6272048" y="2770990"/>
                      <a:pt x="6001919"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4473039" y="7620"/>
                    </a:cubicBezTo>
                    <a:cubicBezTo>
                      <a:pt x="6134253" y="0"/>
                      <a:pt x="6459754" y="39624"/>
                      <a:pt x="6735598" y="32004"/>
                    </a:cubicBezTo>
                    <a:cubicBezTo>
                      <a:pt x="6999250" y="24765"/>
                      <a:pt x="7344055" y="42672"/>
                      <a:pt x="7606691" y="72771"/>
                    </a:cubicBezTo>
                    <a:cubicBezTo>
                      <a:pt x="8041793" y="122428"/>
                      <a:pt x="8288808" y="161163"/>
                      <a:pt x="8539887" y="540258"/>
                    </a:cubicBezTo>
                    <a:cubicBezTo>
                      <a:pt x="8603895" y="638302"/>
                      <a:pt x="8661172" y="740664"/>
                      <a:pt x="8706892" y="848614"/>
                    </a:cubicBezTo>
                    <a:cubicBezTo>
                      <a:pt x="8793125" y="1052957"/>
                      <a:pt x="8831352" y="1273937"/>
                      <a:pt x="8802650" y="1495044"/>
                    </a:cubicBezTo>
                    <a:close/>
                  </a:path>
                </a:pathLst>
              </a:custGeom>
              <a:solidFill>
                <a:srgbClr val="512F1C"/>
              </a:solidFill>
            </p:spPr>
          </p:sp>
        </p:grpSp>
        <p:sp>
          <p:nvSpPr>
            <p:cNvPr name="TextBox 18" id="18"/>
            <p:cNvSpPr txBox="true"/>
            <p:nvPr/>
          </p:nvSpPr>
          <p:spPr>
            <a:xfrm rot="0">
              <a:off x="462752" y="170983"/>
              <a:ext cx="2894319" cy="938541"/>
            </a:xfrm>
            <a:prstGeom prst="rect">
              <a:avLst/>
            </a:prstGeom>
          </p:spPr>
          <p:txBody>
            <a:bodyPr anchor="t" rtlCol="false" tIns="0" lIns="0" bIns="0" rIns="0">
              <a:spAutoFit/>
            </a:bodyPr>
            <a:lstStyle/>
            <a:p>
              <a:pPr algn="l" marL="0" indent="0" lvl="0">
                <a:lnSpc>
                  <a:spcPts val="4516"/>
                </a:lnSpc>
                <a:spcBef>
                  <a:spcPct val="0"/>
                </a:spcBef>
              </a:pPr>
              <a:r>
                <a:rPr lang="en-US" sz="4516">
                  <a:solidFill>
                    <a:srgbClr val="FFF5E8"/>
                  </a:solidFill>
                  <a:latin typeface="Tropikal"/>
                </a:rPr>
                <a:t>3. </a:t>
              </a:r>
              <a:r>
                <a:rPr lang="en-US" sz="4516" strike="noStrike" u="none">
                  <a:solidFill>
                    <a:srgbClr val="FFF5E8"/>
                  </a:solidFill>
                  <a:latin typeface="Tropikal"/>
                </a:rPr>
                <a:t>HEAD</a:t>
              </a:r>
            </a:p>
          </p:txBody>
        </p:sp>
      </p:grpSp>
      <p:sp>
        <p:nvSpPr>
          <p:cNvPr name="Freeform 19" id="19"/>
          <p:cNvSpPr/>
          <p:nvPr/>
        </p:nvSpPr>
        <p:spPr>
          <a:xfrm flipH="false" flipV="true" rot="-1419706">
            <a:off x="9241485" y="2962959"/>
            <a:ext cx="1690104" cy="515482"/>
          </a:xfrm>
          <a:custGeom>
            <a:avLst/>
            <a:gdLst/>
            <a:ahLst/>
            <a:cxnLst/>
            <a:rect r="r" b="b" t="t" l="l"/>
            <a:pathLst>
              <a:path h="515482" w="1690104">
                <a:moveTo>
                  <a:pt x="0" y="515482"/>
                </a:moveTo>
                <a:lnTo>
                  <a:pt x="1690104" y="515482"/>
                </a:lnTo>
                <a:lnTo>
                  <a:pt x="1690104" y="0"/>
                </a:lnTo>
                <a:lnTo>
                  <a:pt x="0" y="0"/>
                </a:lnTo>
                <a:lnTo>
                  <a:pt x="0" y="51548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253083">
            <a:off x="8964086" y="5428012"/>
            <a:ext cx="1662248" cy="932937"/>
          </a:xfrm>
          <a:custGeom>
            <a:avLst/>
            <a:gdLst/>
            <a:ahLst/>
            <a:cxnLst/>
            <a:rect r="r" b="b" t="t" l="l"/>
            <a:pathLst>
              <a:path h="932937" w="1662248">
                <a:moveTo>
                  <a:pt x="0" y="0"/>
                </a:moveTo>
                <a:lnTo>
                  <a:pt x="1662248" y="0"/>
                </a:lnTo>
                <a:lnTo>
                  <a:pt x="1662248" y="932937"/>
                </a:lnTo>
                <a:lnTo>
                  <a:pt x="0" y="9329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7523649" y="2956933"/>
            <a:ext cx="1525101" cy="1296336"/>
          </a:xfrm>
          <a:custGeom>
            <a:avLst/>
            <a:gdLst/>
            <a:ahLst/>
            <a:cxnLst/>
            <a:rect r="r" b="b" t="t" l="l"/>
            <a:pathLst>
              <a:path h="1296336" w="1525101">
                <a:moveTo>
                  <a:pt x="0" y="0"/>
                </a:moveTo>
                <a:lnTo>
                  <a:pt x="1525101" y="0"/>
                </a:lnTo>
                <a:lnTo>
                  <a:pt x="1525101" y="1296336"/>
                </a:lnTo>
                <a:lnTo>
                  <a:pt x="0" y="1296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1130941" y="5032980"/>
            <a:ext cx="3808192" cy="2438129"/>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512F1C"/>
                </a:solidFill>
                <a:latin typeface="Barlow Condensed"/>
              </a:rPr>
              <a:t>When you look for answers in the text, you can say “it’s here!” It involves looking for information that often answers five Ws questions.</a:t>
            </a:r>
          </a:p>
        </p:txBody>
      </p:sp>
      <p:sp>
        <p:nvSpPr>
          <p:cNvPr name="TextBox 23" id="23"/>
          <p:cNvSpPr txBox="true"/>
          <p:nvPr/>
        </p:nvSpPr>
        <p:spPr>
          <a:xfrm rot="0">
            <a:off x="11290110" y="7442444"/>
            <a:ext cx="6083998" cy="1466688"/>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512F1C"/>
                </a:solidFill>
                <a:latin typeface="Barlow Condensed"/>
              </a:rPr>
              <a:t>Looking for hidden information in what we are reading means considering context clues and connecting them to the question. </a:t>
            </a:r>
          </a:p>
        </p:txBody>
      </p:sp>
      <p:sp>
        <p:nvSpPr>
          <p:cNvPr name="TextBox 24" id="24"/>
          <p:cNvSpPr txBox="true"/>
          <p:nvPr/>
        </p:nvSpPr>
        <p:spPr>
          <a:xfrm rot="0">
            <a:off x="11290110" y="4149033"/>
            <a:ext cx="5807398" cy="14668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512F1C"/>
                </a:solidFill>
                <a:latin typeface="Barlow Condensed"/>
              </a:rPr>
              <a:t>What you are asked to answer is not in the text, but you should write your opinion of what the passage suggests.</a:t>
            </a:r>
          </a:p>
        </p:txBody>
      </p:sp>
      <p:sp>
        <p:nvSpPr>
          <p:cNvPr name="Freeform 25" id="25"/>
          <p:cNvSpPr/>
          <p:nvPr/>
        </p:nvSpPr>
        <p:spPr>
          <a:xfrm flipH="false" flipV="false" rot="0">
            <a:off x="4247868" y="4500721"/>
            <a:ext cx="4684159" cy="4757579"/>
          </a:xfrm>
          <a:custGeom>
            <a:avLst/>
            <a:gdLst/>
            <a:ahLst/>
            <a:cxnLst/>
            <a:rect r="r" b="b" t="t" l="l"/>
            <a:pathLst>
              <a:path h="4757579" w="4684159">
                <a:moveTo>
                  <a:pt x="0" y="0"/>
                </a:moveTo>
                <a:lnTo>
                  <a:pt x="4684159" y="0"/>
                </a:lnTo>
                <a:lnTo>
                  <a:pt x="4684159" y="4757579"/>
                </a:lnTo>
                <a:lnTo>
                  <a:pt x="0" y="47575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sp>
        <p:nvSpPr>
          <p:cNvPr name="Freeform 2" id="2"/>
          <p:cNvSpPr/>
          <p:nvPr/>
        </p:nvSpPr>
        <p:spPr>
          <a:xfrm flipH="false" flipV="false" rot="0">
            <a:off x="-2005017" y="3409652"/>
            <a:ext cx="22661247" cy="9269210"/>
          </a:xfrm>
          <a:custGeom>
            <a:avLst/>
            <a:gdLst/>
            <a:ahLst/>
            <a:cxnLst/>
            <a:rect r="r" b="b" t="t" l="l"/>
            <a:pathLst>
              <a:path h="9269210" w="22661247">
                <a:moveTo>
                  <a:pt x="0" y="0"/>
                </a:moveTo>
                <a:lnTo>
                  <a:pt x="22661247" y="0"/>
                </a:lnTo>
                <a:lnTo>
                  <a:pt x="22661247" y="9269210"/>
                </a:lnTo>
                <a:lnTo>
                  <a:pt x="0" y="9269210"/>
                </a:lnTo>
                <a:lnTo>
                  <a:pt x="0" y="0"/>
                </a:lnTo>
                <a:close/>
              </a:path>
            </a:pathLst>
          </a:custGeom>
          <a:blipFill>
            <a:blip r:embed="rId2">
              <a:extLst>
                <a:ext uri="{96DAC541-7B7A-43D3-8B79-37D633B846F1}">
                  <asvg:svgBlip xmlns:asvg="http://schemas.microsoft.com/office/drawing/2016/SVG/main" r:embed="rId3"/>
                </a:ext>
              </a:extLst>
            </a:blip>
            <a:stretch>
              <a:fillRect l="0" t="0" r="0" b="-81525"/>
            </a:stretch>
          </a:blipFill>
        </p:spPr>
      </p:sp>
      <p:grpSp>
        <p:nvGrpSpPr>
          <p:cNvPr name="Group 3" id="3"/>
          <p:cNvGrpSpPr/>
          <p:nvPr/>
        </p:nvGrpSpPr>
        <p:grpSpPr>
          <a:xfrm rot="0">
            <a:off x="4410320" y="1028700"/>
            <a:ext cx="9830573" cy="763167"/>
            <a:chOff x="0" y="0"/>
            <a:chExt cx="13107431" cy="1017556"/>
          </a:xfrm>
        </p:grpSpPr>
        <p:grpSp>
          <p:nvGrpSpPr>
            <p:cNvPr name="Group 4" id="4"/>
            <p:cNvGrpSpPr/>
            <p:nvPr/>
          </p:nvGrpSpPr>
          <p:grpSpPr>
            <a:xfrm rot="0">
              <a:off x="0" y="0"/>
              <a:ext cx="13107431" cy="1017556"/>
              <a:chOff x="0" y="0"/>
              <a:chExt cx="35995220" cy="2794381"/>
            </a:xfrm>
          </p:grpSpPr>
          <p:sp>
            <p:nvSpPr>
              <p:cNvPr name="Freeform 5" id="5"/>
              <p:cNvSpPr/>
              <p:nvPr/>
            </p:nvSpPr>
            <p:spPr>
              <a:xfrm flipH="false" flipV="false" rot="0">
                <a:off x="-19558" y="-6477"/>
                <a:ext cx="36034082" cy="2814701"/>
              </a:xfrm>
              <a:custGeom>
                <a:avLst/>
                <a:gdLst/>
                <a:ahLst/>
                <a:cxnLst/>
                <a:rect r="r" b="b" t="t" l="l"/>
                <a:pathLst>
                  <a:path h="2814701" w="36034082">
                    <a:moveTo>
                      <a:pt x="36005380" y="1495171"/>
                    </a:moveTo>
                    <a:cubicBezTo>
                      <a:pt x="35990900" y="1606931"/>
                      <a:pt x="35963342" y="1719834"/>
                      <a:pt x="35919147" y="1823720"/>
                    </a:cubicBezTo>
                    <a:cubicBezTo>
                      <a:pt x="35886507" y="1900301"/>
                      <a:pt x="35841424" y="1971675"/>
                      <a:pt x="35795830" y="2041144"/>
                    </a:cubicBezTo>
                    <a:cubicBezTo>
                      <a:pt x="35696515" y="2192655"/>
                      <a:pt x="35588565" y="2353691"/>
                      <a:pt x="35443278" y="2464816"/>
                    </a:cubicBezTo>
                    <a:cubicBezTo>
                      <a:pt x="35259764" y="2605024"/>
                      <a:pt x="35030528" y="2672461"/>
                      <a:pt x="34805103" y="2706497"/>
                    </a:cubicBezTo>
                    <a:cubicBezTo>
                      <a:pt x="34543736" y="2745994"/>
                      <a:pt x="34279070" y="2743073"/>
                      <a:pt x="34015418" y="2749042"/>
                    </a:cubicBezTo>
                    <a:cubicBezTo>
                      <a:pt x="33744907" y="2755265"/>
                      <a:pt x="33474778" y="2771140"/>
                      <a:pt x="33204649" y="2785745"/>
                    </a:cubicBezTo>
                    <a:cubicBezTo>
                      <a:pt x="2582291" y="2814701"/>
                      <a:pt x="1825117" y="2805303"/>
                      <a:pt x="1292479" y="2735072"/>
                    </a:cubicBezTo>
                    <a:cubicBezTo>
                      <a:pt x="841502" y="2675636"/>
                      <a:pt x="587502" y="2565273"/>
                      <a:pt x="286639" y="2203450"/>
                    </a:cubicBezTo>
                    <a:cubicBezTo>
                      <a:pt x="151130" y="2040509"/>
                      <a:pt x="54610" y="1844040"/>
                      <a:pt x="28702" y="1632458"/>
                    </a:cubicBezTo>
                    <a:cubicBezTo>
                      <a:pt x="0" y="139827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18613465" y="7620"/>
                    </a:cubicBezTo>
                    <a:cubicBezTo>
                      <a:pt x="33336982" y="0"/>
                      <a:pt x="33662484" y="39624"/>
                      <a:pt x="33938328" y="32004"/>
                    </a:cubicBezTo>
                    <a:cubicBezTo>
                      <a:pt x="34201980" y="24765"/>
                      <a:pt x="34546784" y="42672"/>
                      <a:pt x="34809422" y="72771"/>
                    </a:cubicBezTo>
                    <a:cubicBezTo>
                      <a:pt x="35244524" y="122428"/>
                      <a:pt x="35491539" y="161163"/>
                      <a:pt x="35742618" y="540258"/>
                    </a:cubicBezTo>
                    <a:cubicBezTo>
                      <a:pt x="35806626" y="638302"/>
                      <a:pt x="35863903" y="740664"/>
                      <a:pt x="35909622" y="848614"/>
                    </a:cubicBezTo>
                    <a:cubicBezTo>
                      <a:pt x="35995855" y="1052957"/>
                      <a:pt x="36034082" y="1273937"/>
                      <a:pt x="36005380" y="1495171"/>
                    </a:cubicBezTo>
                    <a:close/>
                  </a:path>
                </a:pathLst>
              </a:custGeom>
              <a:solidFill>
                <a:srgbClr val="FFF5E8"/>
              </a:solidFill>
            </p:spPr>
          </p:sp>
        </p:grpSp>
        <p:sp>
          <p:nvSpPr>
            <p:cNvPr name="TextBox 6" id="6"/>
            <p:cNvSpPr txBox="true"/>
            <p:nvPr/>
          </p:nvSpPr>
          <p:spPr>
            <a:xfrm rot="0">
              <a:off x="1174607" y="73822"/>
              <a:ext cx="10758217" cy="784188"/>
            </a:xfrm>
            <a:prstGeom prst="rect">
              <a:avLst/>
            </a:prstGeom>
          </p:spPr>
          <p:txBody>
            <a:bodyPr anchor="t" rtlCol="false" tIns="0" lIns="0" bIns="0" rIns="0">
              <a:spAutoFit/>
            </a:bodyPr>
            <a:lstStyle/>
            <a:p>
              <a:pPr algn="ctr" marL="0" indent="0" lvl="0">
                <a:lnSpc>
                  <a:spcPts val="4199"/>
                </a:lnSpc>
                <a:spcBef>
                  <a:spcPct val="0"/>
                </a:spcBef>
              </a:pPr>
              <a:r>
                <a:rPr lang="en-US" sz="3499" spc="174" strike="noStrike" u="none">
                  <a:solidFill>
                    <a:srgbClr val="512F1C"/>
                  </a:solidFill>
                  <a:latin typeface="Tropikal"/>
                </a:rPr>
                <a:t> READING PASSAGE (PART 1 OF 2):</a:t>
              </a:r>
            </a:p>
          </p:txBody>
        </p:sp>
      </p:grpSp>
      <p:sp>
        <p:nvSpPr>
          <p:cNvPr name="Freeform 7" id="7"/>
          <p:cNvSpPr/>
          <p:nvPr/>
        </p:nvSpPr>
        <p:spPr>
          <a:xfrm flipH="false" flipV="false" rot="-1308369">
            <a:off x="1897073" y="958573"/>
            <a:ext cx="1979835" cy="1321753"/>
          </a:xfrm>
          <a:custGeom>
            <a:avLst/>
            <a:gdLst/>
            <a:ahLst/>
            <a:cxnLst/>
            <a:rect r="r" b="b" t="t" l="l"/>
            <a:pathLst>
              <a:path h="1321753" w="1979835">
                <a:moveTo>
                  <a:pt x="0" y="0"/>
                </a:moveTo>
                <a:lnTo>
                  <a:pt x="1979835" y="0"/>
                </a:lnTo>
                <a:lnTo>
                  <a:pt x="1979835" y="1321753"/>
                </a:lnTo>
                <a:lnTo>
                  <a:pt x="0" y="1321753"/>
                </a:lnTo>
                <a:lnTo>
                  <a:pt x="0" y="0"/>
                </a:lnTo>
                <a:close/>
              </a:path>
            </a:pathLst>
          </a:custGeom>
          <a:blipFill>
            <a:blip r:embed="rId4">
              <a:extLst>
                <a:ext uri="{96DAC541-7B7A-43D3-8B79-37D633B846F1}">
                  <asvg:svgBlip xmlns:asvg="http://schemas.microsoft.com/office/drawing/2016/SVG/main" r:embed="rId5"/>
                </a:ext>
              </a:extLst>
            </a:blip>
            <a:stretch>
              <a:fillRect l="-66272" t="0" r="0" b="0"/>
            </a:stretch>
          </a:blipFill>
        </p:spPr>
      </p:sp>
      <p:sp>
        <p:nvSpPr>
          <p:cNvPr name="Freeform 8" id="8"/>
          <p:cNvSpPr/>
          <p:nvPr/>
        </p:nvSpPr>
        <p:spPr>
          <a:xfrm flipH="false" flipV="false" rot="-501805">
            <a:off x="1004005" y="913619"/>
            <a:ext cx="1436813" cy="1865991"/>
          </a:xfrm>
          <a:custGeom>
            <a:avLst/>
            <a:gdLst/>
            <a:ahLst/>
            <a:cxnLst/>
            <a:rect r="r" b="b" t="t" l="l"/>
            <a:pathLst>
              <a:path h="1865991" w="1436813">
                <a:moveTo>
                  <a:pt x="0" y="0"/>
                </a:moveTo>
                <a:lnTo>
                  <a:pt x="1436813" y="0"/>
                </a:lnTo>
                <a:lnTo>
                  <a:pt x="1436813" y="1865991"/>
                </a:lnTo>
                <a:lnTo>
                  <a:pt x="0" y="18659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4721005" y="1279007"/>
            <a:ext cx="1465204" cy="1519155"/>
          </a:xfrm>
          <a:custGeom>
            <a:avLst/>
            <a:gdLst/>
            <a:ahLst/>
            <a:cxnLst/>
            <a:rect r="r" b="b" t="t" l="l"/>
            <a:pathLst>
              <a:path h="1519155" w="1465204">
                <a:moveTo>
                  <a:pt x="0" y="0"/>
                </a:moveTo>
                <a:lnTo>
                  <a:pt x="1465203" y="0"/>
                </a:lnTo>
                <a:lnTo>
                  <a:pt x="1465203" y="1519155"/>
                </a:lnTo>
                <a:lnTo>
                  <a:pt x="0" y="15191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748752">
            <a:off x="15752445" y="962563"/>
            <a:ext cx="1491739" cy="1494681"/>
          </a:xfrm>
          <a:custGeom>
            <a:avLst/>
            <a:gdLst/>
            <a:ahLst/>
            <a:cxnLst/>
            <a:rect r="r" b="b" t="t" l="l"/>
            <a:pathLst>
              <a:path h="1494681" w="1491739">
                <a:moveTo>
                  <a:pt x="0" y="0"/>
                </a:moveTo>
                <a:lnTo>
                  <a:pt x="1491739" y="0"/>
                </a:lnTo>
                <a:lnTo>
                  <a:pt x="1491739" y="1494681"/>
                </a:lnTo>
                <a:lnTo>
                  <a:pt x="0" y="149468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9522675" y="4519196"/>
            <a:ext cx="7865377" cy="3871248"/>
          </a:xfrm>
          <a:prstGeom prst="rect">
            <a:avLst/>
          </a:prstGeom>
        </p:spPr>
        <p:txBody>
          <a:bodyPr anchor="t" rtlCol="false" tIns="0" lIns="0" bIns="0" rIns="0">
            <a:spAutoFit/>
          </a:bodyPr>
          <a:lstStyle/>
          <a:p>
            <a:pPr>
              <a:lnSpc>
                <a:spcPts val="4419"/>
              </a:lnSpc>
              <a:spcBef>
                <a:spcPct val="0"/>
              </a:spcBef>
            </a:pPr>
            <a:r>
              <a:rPr lang="en-US" sz="3399">
                <a:solidFill>
                  <a:srgbClr val="512F1C"/>
                </a:solidFill>
                <a:latin typeface="Barlow Condensed"/>
              </a:rPr>
              <a:t>The colonies had already contributed to the war by raising and supporting a large number of soldiers while increasing their debt in the process.</a:t>
            </a:r>
            <a:r>
              <a:rPr lang="en-US" sz="3399">
                <a:solidFill>
                  <a:srgbClr val="512F1C"/>
                </a:solidFill>
                <a:latin typeface="Barlow Condensed"/>
              </a:rPr>
              <a:t> </a:t>
            </a:r>
            <a:r>
              <a:rPr lang="en-US" sz="3399">
                <a:solidFill>
                  <a:srgbClr val="512F1C"/>
                </a:solidFill>
                <a:latin typeface="Barlow Condensed"/>
              </a:rPr>
              <a:t>I</a:t>
            </a:r>
            <a:r>
              <a:rPr lang="en-US" sz="3399">
                <a:solidFill>
                  <a:srgbClr val="512F1C"/>
                </a:solidFill>
                <a:latin typeface="Barlow Condensed"/>
              </a:rPr>
              <a:t>n March 1764, Grenville proposed a plan in the House of Commons that mandated that a variety of papers and documents in America bear stamps signifying payment.</a:t>
            </a:r>
          </a:p>
        </p:txBody>
      </p:sp>
      <p:sp>
        <p:nvSpPr>
          <p:cNvPr name="TextBox 12" id="12"/>
          <p:cNvSpPr txBox="true"/>
          <p:nvPr/>
        </p:nvSpPr>
        <p:spPr>
          <a:xfrm rot="0">
            <a:off x="1028700" y="4490621"/>
            <a:ext cx="7630160" cy="4790043"/>
          </a:xfrm>
          <a:prstGeom prst="rect">
            <a:avLst/>
          </a:prstGeom>
        </p:spPr>
        <p:txBody>
          <a:bodyPr anchor="t" rtlCol="false" tIns="0" lIns="0" bIns="0" rIns="0">
            <a:spAutoFit/>
          </a:bodyPr>
          <a:lstStyle/>
          <a:p>
            <a:pPr marL="0" indent="0" lvl="1">
              <a:lnSpc>
                <a:spcPts val="4759"/>
              </a:lnSpc>
            </a:pPr>
            <a:r>
              <a:rPr lang="en-US" sz="3399" strike="noStrike" u="none">
                <a:solidFill>
                  <a:srgbClr val="512F1C"/>
                </a:solidFill>
                <a:latin typeface="Barlow Condensed"/>
              </a:rPr>
              <a:t>In 1763, Charles Townshend was appointed First Lord of Trade and George Grenville was appointed Prime Minister. Townshend, a specialist in American politics, advocated maintaining a permanent army in America that would be financed by taxes imposed by the Parliament because he believed that the colonies should not be allowed to rule themselves. </a:t>
            </a:r>
          </a:p>
        </p:txBody>
      </p:sp>
      <p:sp>
        <p:nvSpPr>
          <p:cNvPr name="TextBox 13" id="13"/>
          <p:cNvSpPr txBox="true"/>
          <p:nvPr/>
        </p:nvSpPr>
        <p:spPr>
          <a:xfrm rot="0">
            <a:off x="1028700" y="1986414"/>
            <a:ext cx="16230600" cy="1076292"/>
          </a:xfrm>
          <a:prstGeom prst="rect">
            <a:avLst/>
          </a:prstGeom>
        </p:spPr>
        <p:txBody>
          <a:bodyPr anchor="t" rtlCol="false" tIns="0" lIns="0" bIns="0" rIns="0">
            <a:spAutoFit/>
          </a:bodyPr>
          <a:lstStyle/>
          <a:p>
            <a:pPr algn="ctr" marL="0" indent="0" lvl="0">
              <a:lnSpc>
                <a:spcPts val="7320"/>
              </a:lnSpc>
              <a:spcBef>
                <a:spcPct val="0"/>
              </a:spcBef>
            </a:pPr>
            <a:r>
              <a:rPr lang="en-US" sz="6100" spc="-183">
                <a:solidFill>
                  <a:srgbClr val="512F1C"/>
                </a:solidFill>
                <a:latin typeface="Tropikal"/>
              </a:rPr>
              <a:t>Taxation without Representation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grpSp>
        <p:nvGrpSpPr>
          <p:cNvPr name="Group 4" id="4"/>
          <p:cNvGrpSpPr/>
          <p:nvPr/>
        </p:nvGrpSpPr>
        <p:grpSpPr>
          <a:xfrm rot="0">
            <a:off x="9775340" y="1028700"/>
            <a:ext cx="3798888" cy="1010803"/>
            <a:chOff x="0" y="0"/>
            <a:chExt cx="5065184" cy="1347737"/>
          </a:xfrm>
        </p:grpSpPr>
        <p:grpSp>
          <p:nvGrpSpPr>
            <p:cNvPr name="Group 5" id="5"/>
            <p:cNvGrpSpPr/>
            <p:nvPr/>
          </p:nvGrpSpPr>
          <p:grpSpPr>
            <a:xfrm rot="0">
              <a:off x="0" y="0"/>
              <a:ext cx="5065184" cy="1347737"/>
              <a:chOff x="0" y="0"/>
              <a:chExt cx="10501524" cy="2794231"/>
            </a:xfrm>
          </p:grpSpPr>
          <p:sp>
            <p:nvSpPr>
              <p:cNvPr name="Freeform 6" id="6"/>
              <p:cNvSpPr/>
              <p:nvPr/>
            </p:nvSpPr>
            <p:spPr>
              <a:xfrm flipH="false" flipV="false" rot="0">
                <a:off x="-19558" y="-6477"/>
                <a:ext cx="10540385" cy="2814551"/>
              </a:xfrm>
              <a:custGeom>
                <a:avLst/>
                <a:gdLst/>
                <a:ahLst/>
                <a:cxnLst/>
                <a:rect r="r" b="b" t="t" l="l"/>
                <a:pathLst>
                  <a:path h="2814551" w="10540385">
                    <a:moveTo>
                      <a:pt x="10511683" y="1495044"/>
                    </a:moveTo>
                    <a:cubicBezTo>
                      <a:pt x="10497205" y="1606781"/>
                      <a:pt x="10469646" y="1719684"/>
                      <a:pt x="10425451" y="1823570"/>
                    </a:cubicBezTo>
                    <a:cubicBezTo>
                      <a:pt x="10392812" y="1900152"/>
                      <a:pt x="10347727" y="1971525"/>
                      <a:pt x="10302133" y="2040994"/>
                    </a:cubicBezTo>
                    <a:cubicBezTo>
                      <a:pt x="10202819" y="2192505"/>
                      <a:pt x="10094869" y="2353541"/>
                      <a:pt x="9949581" y="2464666"/>
                    </a:cubicBezTo>
                    <a:cubicBezTo>
                      <a:pt x="9766067" y="2604874"/>
                      <a:pt x="9536831" y="2672311"/>
                      <a:pt x="9311406" y="2706347"/>
                    </a:cubicBezTo>
                    <a:cubicBezTo>
                      <a:pt x="9050041" y="2745844"/>
                      <a:pt x="8785373" y="2742924"/>
                      <a:pt x="8521720" y="2748893"/>
                    </a:cubicBezTo>
                    <a:cubicBezTo>
                      <a:pt x="8251211" y="2755115"/>
                      <a:pt x="7981081" y="2770990"/>
                      <a:pt x="7710953"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361423" y="7620"/>
                    </a:cubicBezTo>
                    <a:cubicBezTo>
                      <a:pt x="7843287" y="0"/>
                      <a:pt x="8168788" y="39624"/>
                      <a:pt x="8444632" y="32004"/>
                    </a:cubicBezTo>
                    <a:cubicBezTo>
                      <a:pt x="8708283" y="24765"/>
                      <a:pt x="9053089" y="42672"/>
                      <a:pt x="9315725" y="72771"/>
                    </a:cubicBezTo>
                    <a:cubicBezTo>
                      <a:pt x="9750827" y="122428"/>
                      <a:pt x="9997842" y="161163"/>
                      <a:pt x="10248920" y="540258"/>
                    </a:cubicBezTo>
                    <a:cubicBezTo>
                      <a:pt x="10312929" y="638302"/>
                      <a:pt x="10370206" y="740664"/>
                      <a:pt x="10415926" y="848614"/>
                    </a:cubicBezTo>
                    <a:cubicBezTo>
                      <a:pt x="10502158" y="1052957"/>
                      <a:pt x="10540386" y="1273937"/>
                      <a:pt x="10511683" y="1495044"/>
                    </a:cubicBezTo>
                    <a:close/>
                  </a:path>
                </a:pathLst>
              </a:custGeom>
              <a:solidFill>
                <a:srgbClr val="512F1C"/>
              </a:solidFill>
            </p:spPr>
          </p:sp>
        </p:grpSp>
        <p:sp>
          <p:nvSpPr>
            <p:cNvPr name="TextBox 7" id="7"/>
            <p:cNvSpPr txBox="true"/>
            <p:nvPr/>
          </p:nvSpPr>
          <p:spPr>
            <a:xfrm rot="0">
              <a:off x="631533" y="192364"/>
              <a:ext cx="3949975" cy="1036035"/>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5E8"/>
                  </a:solidFill>
                  <a:latin typeface="Tropikal"/>
                </a:rPr>
                <a:t>EXCERPT: </a:t>
              </a:r>
            </a:p>
          </p:txBody>
        </p:sp>
      </p:grpSp>
      <p:grpSp>
        <p:nvGrpSpPr>
          <p:cNvPr name="Group 8" id="8"/>
          <p:cNvGrpSpPr/>
          <p:nvPr/>
        </p:nvGrpSpPr>
        <p:grpSpPr>
          <a:xfrm rot="0">
            <a:off x="9661524" y="2613951"/>
            <a:ext cx="5246452" cy="4186151"/>
            <a:chOff x="0" y="0"/>
            <a:chExt cx="4603987" cy="3673527"/>
          </a:xfrm>
        </p:grpSpPr>
        <p:sp>
          <p:nvSpPr>
            <p:cNvPr name="Freeform 9" id="9"/>
            <p:cNvSpPr/>
            <p:nvPr/>
          </p:nvSpPr>
          <p:spPr>
            <a:xfrm flipH="false" flipV="false" rot="0">
              <a:off x="0" y="-8527"/>
              <a:ext cx="4611734" cy="3686683"/>
            </a:xfrm>
            <a:custGeom>
              <a:avLst/>
              <a:gdLst/>
              <a:ahLst/>
              <a:cxnLst/>
              <a:rect r="r" b="b" t="t" l="l"/>
              <a:pathLst>
                <a:path h="3686683" w="4611734">
                  <a:moveTo>
                    <a:pt x="4602592" y="1396924"/>
                  </a:moveTo>
                  <a:lnTo>
                    <a:pt x="4602592" y="1396953"/>
                  </a:lnTo>
                  <a:cubicBezTo>
                    <a:pt x="4602592" y="2882762"/>
                    <a:pt x="4335915" y="3304048"/>
                    <a:pt x="3728822" y="3379190"/>
                  </a:cubicBezTo>
                  <a:cubicBezTo>
                    <a:pt x="3690779" y="3411213"/>
                    <a:pt x="3620713" y="3467282"/>
                    <a:pt x="3539436" y="3518270"/>
                  </a:cubicBezTo>
                  <a:cubicBezTo>
                    <a:pt x="3400041" y="3605718"/>
                    <a:pt x="3328986" y="3647085"/>
                    <a:pt x="3277007" y="3679570"/>
                  </a:cubicBezTo>
                  <a:cubicBezTo>
                    <a:pt x="3265625" y="3686683"/>
                    <a:pt x="3251089" y="3677580"/>
                    <a:pt x="3252492" y="3664231"/>
                  </a:cubicBezTo>
                  <a:lnTo>
                    <a:pt x="3286107" y="3398825"/>
                  </a:lnTo>
                  <a:cubicBezTo>
                    <a:pt x="3141809" y="3402168"/>
                    <a:pt x="2969422" y="3404277"/>
                    <a:pt x="2790495" y="3402250"/>
                  </a:cubicBezTo>
                  <a:cubicBezTo>
                    <a:pt x="2408769" y="3397924"/>
                    <a:pt x="1057072" y="3382276"/>
                    <a:pt x="1057072" y="3382276"/>
                  </a:cubicBezTo>
                  <a:cubicBezTo>
                    <a:pt x="812930" y="3364608"/>
                    <a:pt x="565144" y="3330646"/>
                    <a:pt x="398404" y="3214291"/>
                  </a:cubicBezTo>
                  <a:cubicBezTo>
                    <a:pt x="120505" y="3020367"/>
                    <a:pt x="0" y="2665310"/>
                    <a:pt x="0" y="1396953"/>
                  </a:cubicBezTo>
                  <a:lnTo>
                    <a:pt x="0" y="1396924"/>
                  </a:lnTo>
                  <a:cubicBezTo>
                    <a:pt x="8537" y="880862"/>
                    <a:pt x="34263" y="622606"/>
                    <a:pt x="140291" y="451518"/>
                  </a:cubicBezTo>
                  <a:cubicBezTo>
                    <a:pt x="342602" y="125060"/>
                    <a:pt x="736658" y="15348"/>
                    <a:pt x="1464219" y="15348"/>
                  </a:cubicBezTo>
                  <a:cubicBezTo>
                    <a:pt x="1464219" y="15348"/>
                    <a:pt x="2248602" y="31363"/>
                    <a:pt x="2649741" y="15348"/>
                  </a:cubicBezTo>
                  <a:cubicBezTo>
                    <a:pt x="3034154" y="0"/>
                    <a:pt x="3498081" y="15348"/>
                    <a:pt x="3498081" y="15348"/>
                  </a:cubicBezTo>
                  <a:cubicBezTo>
                    <a:pt x="3866387" y="30308"/>
                    <a:pt x="4229702" y="168970"/>
                    <a:pt x="4427441" y="414132"/>
                  </a:cubicBezTo>
                  <a:cubicBezTo>
                    <a:pt x="4578460" y="601366"/>
                    <a:pt x="4611734" y="850716"/>
                    <a:pt x="4602592" y="1396924"/>
                  </a:cubicBezTo>
                  <a:close/>
                </a:path>
              </a:pathLst>
            </a:custGeom>
            <a:solidFill>
              <a:srgbClr val="F8DDAF"/>
            </a:solidFill>
          </p:spPr>
        </p:sp>
      </p:grpSp>
      <p:sp>
        <p:nvSpPr>
          <p:cNvPr name="Freeform 10" id="10"/>
          <p:cNvSpPr/>
          <p:nvPr/>
        </p:nvSpPr>
        <p:spPr>
          <a:xfrm flipH="false" flipV="false" rot="0">
            <a:off x="14496894" y="3086100"/>
            <a:ext cx="2680967" cy="2388013"/>
          </a:xfrm>
          <a:custGeom>
            <a:avLst/>
            <a:gdLst/>
            <a:ahLst/>
            <a:cxnLst/>
            <a:rect r="r" b="b" t="t" l="l"/>
            <a:pathLst>
              <a:path h="2388013" w="2680967">
                <a:moveTo>
                  <a:pt x="0" y="0"/>
                </a:moveTo>
                <a:lnTo>
                  <a:pt x="2680967" y="0"/>
                </a:lnTo>
                <a:lnTo>
                  <a:pt x="2680967" y="2388013"/>
                </a:lnTo>
                <a:lnTo>
                  <a:pt x="0" y="2388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028700" y="845928"/>
            <a:ext cx="6651624" cy="2571750"/>
          </a:xfrm>
          <a:prstGeom prst="rect">
            <a:avLst/>
          </a:prstGeom>
        </p:spPr>
        <p:txBody>
          <a:bodyPr anchor="t" rtlCol="false" tIns="0" lIns="0" bIns="0" rIns="0">
            <a:spAutoFit/>
          </a:bodyPr>
          <a:lstStyle/>
          <a:p>
            <a:pPr marL="0" indent="0" lvl="0">
              <a:lnSpc>
                <a:spcPts val="9000"/>
              </a:lnSpc>
            </a:pPr>
            <a:r>
              <a:rPr lang="en-US" sz="9000" spc="-270">
                <a:solidFill>
                  <a:srgbClr val="512F1C"/>
                </a:solidFill>
                <a:latin typeface="Tropikal"/>
              </a:rPr>
              <a:t>The “Here” strategy</a:t>
            </a:r>
          </a:p>
        </p:txBody>
      </p:sp>
      <p:sp>
        <p:nvSpPr>
          <p:cNvPr name="TextBox 12" id="12"/>
          <p:cNvSpPr txBox="true"/>
          <p:nvPr/>
        </p:nvSpPr>
        <p:spPr>
          <a:xfrm rot="0">
            <a:off x="1028700" y="4076733"/>
            <a:ext cx="5909933" cy="1600038"/>
          </a:xfrm>
          <a:prstGeom prst="rect">
            <a:avLst/>
          </a:prstGeom>
        </p:spPr>
        <p:txBody>
          <a:bodyPr anchor="t" rtlCol="false" tIns="0" lIns="0" bIns="0" rIns="0">
            <a:spAutoFit/>
          </a:bodyPr>
          <a:lstStyle/>
          <a:p>
            <a:pPr marL="0" indent="0" lvl="1">
              <a:lnSpc>
                <a:spcPts val="4200"/>
              </a:lnSpc>
              <a:spcBef>
                <a:spcPct val="0"/>
              </a:spcBef>
            </a:pPr>
            <a:r>
              <a:rPr lang="en-US" sz="3500">
                <a:solidFill>
                  <a:srgbClr val="512F1C"/>
                </a:solidFill>
                <a:latin typeface="Barlow Condensed"/>
              </a:rPr>
              <a:t>Some information you are asked of can be found RIGHT HERE in the text. It's literally there!</a:t>
            </a:r>
            <a:r>
              <a:rPr lang="en-US" sz="3500">
                <a:solidFill>
                  <a:srgbClr val="512F1C"/>
                </a:solidFill>
                <a:latin typeface="Barlow Condensed"/>
              </a:rPr>
              <a:t> </a:t>
            </a:r>
          </a:p>
        </p:txBody>
      </p:sp>
      <p:sp>
        <p:nvSpPr>
          <p:cNvPr name="TextBox 13" id="13"/>
          <p:cNvSpPr txBox="true"/>
          <p:nvPr/>
        </p:nvSpPr>
        <p:spPr>
          <a:xfrm rot="0">
            <a:off x="10572271" y="3383590"/>
            <a:ext cx="3886175" cy="2409717"/>
          </a:xfrm>
          <a:prstGeom prst="rect">
            <a:avLst/>
          </a:prstGeom>
        </p:spPr>
        <p:txBody>
          <a:bodyPr anchor="t" rtlCol="false" tIns="0" lIns="0" bIns="0" rIns="0">
            <a:spAutoFit/>
          </a:bodyPr>
          <a:lstStyle/>
          <a:p>
            <a:pPr algn="l" marL="0" indent="0" lvl="1">
              <a:lnSpc>
                <a:spcPts val="4799"/>
              </a:lnSpc>
              <a:spcBef>
                <a:spcPct val="0"/>
              </a:spcBef>
            </a:pPr>
            <a:r>
              <a:rPr lang="en-US" sz="3999" strike="noStrike" u="none">
                <a:solidFill>
                  <a:srgbClr val="512F1C"/>
                </a:solidFill>
                <a:latin typeface="Barlow Condensed Bold"/>
              </a:rPr>
              <a:t>In March 1764</a:t>
            </a:r>
            <a:r>
              <a:rPr lang="en-US" sz="3999" strike="noStrike" u="none">
                <a:solidFill>
                  <a:srgbClr val="512F1C"/>
                </a:solidFill>
                <a:latin typeface="Barlow Condensed"/>
              </a:rPr>
              <a:t>, Grenville proposed a plan in the House of Commons [...]</a:t>
            </a:r>
          </a:p>
        </p:txBody>
      </p:sp>
      <p:sp>
        <p:nvSpPr>
          <p:cNvPr name="TextBox 14" id="14"/>
          <p:cNvSpPr txBox="true"/>
          <p:nvPr/>
        </p:nvSpPr>
        <p:spPr>
          <a:xfrm rot="0">
            <a:off x="3226706" y="7191700"/>
            <a:ext cx="4221892" cy="2066600"/>
          </a:xfrm>
          <a:prstGeom prst="rect">
            <a:avLst/>
          </a:prstGeom>
        </p:spPr>
        <p:txBody>
          <a:bodyPr anchor="t" rtlCol="false" tIns="0" lIns="0" bIns="0" rIns="0">
            <a:spAutoFit/>
          </a:bodyPr>
          <a:lstStyle/>
          <a:p>
            <a:pPr algn="l" marL="0" indent="0" lvl="1">
              <a:lnSpc>
                <a:spcPts val="4079"/>
              </a:lnSpc>
              <a:spcBef>
                <a:spcPct val="0"/>
              </a:spcBef>
            </a:pPr>
            <a:r>
              <a:rPr lang="en-US" sz="3399" strike="noStrike" u="sng">
                <a:solidFill>
                  <a:srgbClr val="512F1C"/>
                </a:solidFill>
                <a:latin typeface="Barlow Condensed"/>
              </a:rPr>
              <a:t>When</a:t>
            </a:r>
            <a:r>
              <a:rPr lang="en-US" sz="3399" strike="noStrike" u="none">
                <a:solidFill>
                  <a:srgbClr val="512F1C"/>
                </a:solidFill>
                <a:latin typeface="Barlow Condensed"/>
              </a:rPr>
              <a:t> did Grenville proposed a plan mandating stamps in many papers in the American colony?  </a:t>
            </a:r>
          </a:p>
        </p:txBody>
      </p:sp>
      <p:sp>
        <p:nvSpPr>
          <p:cNvPr name="TextBox 15" id="15"/>
          <p:cNvSpPr txBox="true"/>
          <p:nvPr/>
        </p:nvSpPr>
        <p:spPr>
          <a:xfrm rot="0">
            <a:off x="11949345" y="7372675"/>
            <a:ext cx="4495636" cy="1038063"/>
          </a:xfrm>
          <a:prstGeom prst="rect">
            <a:avLst/>
          </a:prstGeom>
        </p:spPr>
        <p:txBody>
          <a:bodyPr anchor="t" rtlCol="false" tIns="0" lIns="0" bIns="0" rIns="0">
            <a:spAutoFit/>
          </a:bodyPr>
          <a:lstStyle/>
          <a:p>
            <a:pPr algn="l" marL="0" indent="0" lvl="1">
              <a:lnSpc>
                <a:spcPts val="4079"/>
              </a:lnSpc>
              <a:spcBef>
                <a:spcPct val="0"/>
              </a:spcBef>
            </a:pPr>
            <a:r>
              <a:rPr lang="en-US" sz="3399">
                <a:solidFill>
                  <a:srgbClr val="512F1C"/>
                </a:solidFill>
                <a:latin typeface="Barlow Condensed"/>
              </a:rPr>
              <a:t>Grenville proposed this plan in </a:t>
            </a:r>
            <a:r>
              <a:rPr lang="en-US" sz="3399" u="sng">
                <a:solidFill>
                  <a:srgbClr val="512F1C"/>
                </a:solidFill>
                <a:latin typeface="Barlow Condensed"/>
              </a:rPr>
              <a:t>March 1764</a:t>
            </a:r>
            <a:r>
              <a:rPr lang="en-US" sz="3399">
                <a:solidFill>
                  <a:srgbClr val="512F1C"/>
                </a:solidFill>
                <a:latin typeface="Barlow Condensed"/>
              </a:rPr>
              <a:t>.</a:t>
            </a:r>
          </a:p>
        </p:txBody>
      </p:sp>
      <p:sp>
        <p:nvSpPr>
          <p:cNvPr name="TextBox 16" id="16"/>
          <p:cNvSpPr txBox="true"/>
          <p:nvPr/>
        </p:nvSpPr>
        <p:spPr>
          <a:xfrm rot="0">
            <a:off x="1194416" y="7372675"/>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QUESTION:</a:t>
            </a:r>
          </a:p>
        </p:txBody>
      </p:sp>
      <p:sp>
        <p:nvSpPr>
          <p:cNvPr name="TextBox 17" id="17"/>
          <p:cNvSpPr txBox="true"/>
          <p:nvPr/>
        </p:nvSpPr>
        <p:spPr>
          <a:xfrm rot="0">
            <a:off x="9917054" y="7448875"/>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ANSWER:</a:t>
            </a:r>
          </a:p>
        </p:txBody>
      </p:sp>
      <p:sp>
        <p:nvSpPr>
          <p:cNvPr name="Freeform 18" id="18"/>
          <p:cNvSpPr/>
          <p:nvPr/>
        </p:nvSpPr>
        <p:spPr>
          <a:xfrm flipH="false" flipV="false" rot="2558582">
            <a:off x="15430892" y="4613351"/>
            <a:ext cx="1671513" cy="1761805"/>
          </a:xfrm>
          <a:custGeom>
            <a:avLst/>
            <a:gdLst/>
            <a:ahLst/>
            <a:cxnLst/>
            <a:rect r="r" b="b" t="t" l="l"/>
            <a:pathLst>
              <a:path h="1761805" w="1671513">
                <a:moveTo>
                  <a:pt x="0" y="0"/>
                </a:moveTo>
                <a:lnTo>
                  <a:pt x="1671513" y="0"/>
                </a:lnTo>
                <a:lnTo>
                  <a:pt x="1671513" y="1761806"/>
                </a:lnTo>
                <a:lnTo>
                  <a:pt x="0" y="17618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sp>
        <p:nvSpPr>
          <p:cNvPr name="TextBox 4" id="4"/>
          <p:cNvSpPr txBox="true"/>
          <p:nvPr/>
        </p:nvSpPr>
        <p:spPr>
          <a:xfrm rot="0">
            <a:off x="1028700" y="845928"/>
            <a:ext cx="6651624" cy="2571750"/>
          </a:xfrm>
          <a:prstGeom prst="rect">
            <a:avLst/>
          </a:prstGeom>
        </p:spPr>
        <p:txBody>
          <a:bodyPr anchor="t" rtlCol="false" tIns="0" lIns="0" bIns="0" rIns="0">
            <a:spAutoFit/>
          </a:bodyPr>
          <a:lstStyle/>
          <a:p>
            <a:pPr marL="0" indent="0" lvl="0">
              <a:lnSpc>
                <a:spcPts val="9000"/>
              </a:lnSpc>
            </a:pPr>
            <a:r>
              <a:rPr lang="en-US" sz="9000" spc="-270">
                <a:solidFill>
                  <a:srgbClr val="512F1C"/>
                </a:solidFill>
                <a:latin typeface="Tropikal"/>
              </a:rPr>
              <a:t>The “Hidden” strategy</a:t>
            </a:r>
          </a:p>
        </p:txBody>
      </p:sp>
      <p:sp>
        <p:nvSpPr>
          <p:cNvPr name="TextBox 5" id="5"/>
          <p:cNvSpPr txBox="true"/>
          <p:nvPr/>
        </p:nvSpPr>
        <p:spPr>
          <a:xfrm rot="0">
            <a:off x="1028700" y="4086732"/>
            <a:ext cx="5753953" cy="2133534"/>
          </a:xfrm>
          <a:prstGeom prst="rect">
            <a:avLst/>
          </a:prstGeom>
        </p:spPr>
        <p:txBody>
          <a:bodyPr anchor="t" rtlCol="false" tIns="0" lIns="0" bIns="0" rIns="0">
            <a:spAutoFit/>
          </a:bodyPr>
          <a:lstStyle/>
          <a:p>
            <a:pPr marL="0" indent="0" lvl="1">
              <a:lnSpc>
                <a:spcPts val="4200"/>
              </a:lnSpc>
              <a:spcBef>
                <a:spcPct val="0"/>
              </a:spcBef>
            </a:pPr>
            <a:r>
              <a:rPr lang="en-US" sz="3500">
                <a:solidFill>
                  <a:srgbClr val="512F1C"/>
                </a:solidFill>
                <a:latin typeface="Barlow Condensed"/>
              </a:rPr>
              <a:t>The information you are asked for can't be found in a single spot, but you will find it by following clues in the text.</a:t>
            </a:r>
          </a:p>
        </p:txBody>
      </p:sp>
      <p:sp>
        <p:nvSpPr>
          <p:cNvPr name="TextBox 6" id="6"/>
          <p:cNvSpPr txBox="true"/>
          <p:nvPr/>
        </p:nvSpPr>
        <p:spPr>
          <a:xfrm rot="0">
            <a:off x="10843498" y="8615217"/>
            <a:ext cx="5461459" cy="523794"/>
          </a:xfrm>
          <a:prstGeom prst="rect">
            <a:avLst/>
          </a:prstGeom>
        </p:spPr>
        <p:txBody>
          <a:bodyPr anchor="t" rtlCol="false" tIns="0" lIns="0" bIns="0" rIns="0">
            <a:spAutoFit/>
          </a:bodyPr>
          <a:lstStyle/>
          <a:p>
            <a:pPr algn="ctr" marL="0" indent="0" lvl="1">
              <a:lnSpc>
                <a:spcPts val="4079"/>
              </a:lnSpc>
              <a:spcBef>
                <a:spcPct val="0"/>
              </a:spcBef>
            </a:pPr>
            <a:r>
              <a:rPr lang="en-US" sz="3399">
                <a:solidFill>
                  <a:srgbClr val="512F1C"/>
                </a:solidFill>
                <a:latin typeface="Barlow Condensed Bold"/>
              </a:rPr>
              <a:t>How will you write this answer?</a:t>
            </a:r>
          </a:p>
        </p:txBody>
      </p:sp>
      <p:grpSp>
        <p:nvGrpSpPr>
          <p:cNvPr name="Group 7" id="7"/>
          <p:cNvGrpSpPr/>
          <p:nvPr/>
        </p:nvGrpSpPr>
        <p:grpSpPr>
          <a:xfrm rot="0">
            <a:off x="9696671" y="2362637"/>
            <a:ext cx="7562629" cy="5938254"/>
            <a:chOff x="0" y="0"/>
            <a:chExt cx="7952244" cy="6244184"/>
          </a:xfrm>
        </p:grpSpPr>
        <p:sp>
          <p:nvSpPr>
            <p:cNvPr name="Freeform 8" id="8"/>
            <p:cNvSpPr/>
            <p:nvPr/>
          </p:nvSpPr>
          <p:spPr>
            <a:xfrm flipH="false" flipV="false" rot="0">
              <a:off x="0" y="-8527"/>
              <a:ext cx="7959992" cy="6257340"/>
            </a:xfrm>
            <a:custGeom>
              <a:avLst/>
              <a:gdLst/>
              <a:ahLst/>
              <a:cxnLst/>
              <a:rect r="r" b="b" t="t" l="l"/>
              <a:pathLst>
                <a:path h="6257340" w="7959992">
                  <a:moveTo>
                    <a:pt x="7950850" y="1954502"/>
                  </a:moveTo>
                  <a:lnTo>
                    <a:pt x="7950850" y="1954595"/>
                  </a:lnTo>
                  <a:cubicBezTo>
                    <a:pt x="7950850" y="5453419"/>
                    <a:pt x="7684173" y="5874705"/>
                    <a:pt x="7077080" y="5949847"/>
                  </a:cubicBezTo>
                  <a:cubicBezTo>
                    <a:pt x="7039037" y="5981870"/>
                    <a:pt x="6968972" y="6037939"/>
                    <a:pt x="6887694" y="6088927"/>
                  </a:cubicBezTo>
                  <a:cubicBezTo>
                    <a:pt x="6748298" y="6176374"/>
                    <a:pt x="6677244" y="6217742"/>
                    <a:pt x="6625265" y="6250227"/>
                  </a:cubicBezTo>
                  <a:cubicBezTo>
                    <a:pt x="6613883" y="6257341"/>
                    <a:pt x="6599347" y="6248237"/>
                    <a:pt x="6600750" y="6234888"/>
                  </a:cubicBezTo>
                  <a:lnTo>
                    <a:pt x="6634364" y="5969482"/>
                  </a:lnTo>
                  <a:cubicBezTo>
                    <a:pt x="6490067" y="5972825"/>
                    <a:pt x="6317679" y="5974935"/>
                    <a:pt x="6138753" y="5972908"/>
                  </a:cubicBezTo>
                  <a:cubicBezTo>
                    <a:pt x="5757027" y="5968581"/>
                    <a:pt x="1057072" y="5952933"/>
                    <a:pt x="1057072" y="5952933"/>
                  </a:cubicBezTo>
                  <a:cubicBezTo>
                    <a:pt x="812930" y="5935265"/>
                    <a:pt x="565144" y="5901302"/>
                    <a:pt x="398404" y="5784948"/>
                  </a:cubicBezTo>
                  <a:cubicBezTo>
                    <a:pt x="120505" y="5591023"/>
                    <a:pt x="0" y="5235967"/>
                    <a:pt x="0" y="1954595"/>
                  </a:cubicBezTo>
                  <a:lnTo>
                    <a:pt x="0" y="1954502"/>
                  </a:lnTo>
                  <a:cubicBezTo>
                    <a:pt x="8537" y="880862"/>
                    <a:pt x="34263" y="622606"/>
                    <a:pt x="140291" y="451518"/>
                  </a:cubicBezTo>
                  <a:cubicBezTo>
                    <a:pt x="342602" y="125060"/>
                    <a:pt x="736658" y="15348"/>
                    <a:pt x="2948385" y="15348"/>
                  </a:cubicBezTo>
                  <a:cubicBezTo>
                    <a:pt x="2948385" y="15348"/>
                    <a:pt x="5596859" y="31363"/>
                    <a:pt x="5997999" y="15348"/>
                  </a:cubicBezTo>
                  <a:cubicBezTo>
                    <a:pt x="6382411" y="0"/>
                    <a:pt x="6846339" y="15348"/>
                    <a:pt x="6846339" y="15348"/>
                  </a:cubicBezTo>
                  <a:cubicBezTo>
                    <a:pt x="7214645" y="30308"/>
                    <a:pt x="7577960" y="168970"/>
                    <a:pt x="7775699" y="414132"/>
                  </a:cubicBezTo>
                  <a:cubicBezTo>
                    <a:pt x="7926718" y="601366"/>
                    <a:pt x="7959992" y="850716"/>
                    <a:pt x="7950850" y="1954502"/>
                  </a:cubicBezTo>
                  <a:close/>
                </a:path>
              </a:pathLst>
            </a:custGeom>
            <a:solidFill>
              <a:srgbClr val="F8DDAF"/>
            </a:solidFill>
          </p:spPr>
        </p:sp>
      </p:grpSp>
      <p:sp>
        <p:nvSpPr>
          <p:cNvPr name="TextBox 9" id="9"/>
          <p:cNvSpPr txBox="true"/>
          <p:nvPr/>
        </p:nvSpPr>
        <p:spPr>
          <a:xfrm rot="0">
            <a:off x="10344611" y="2915272"/>
            <a:ext cx="6459234" cy="4466251"/>
          </a:xfrm>
          <a:prstGeom prst="rect">
            <a:avLst/>
          </a:prstGeom>
        </p:spPr>
        <p:txBody>
          <a:bodyPr anchor="t" rtlCol="false" tIns="0" lIns="0" bIns="0" rIns="0">
            <a:spAutoFit/>
          </a:bodyPr>
          <a:lstStyle/>
          <a:p>
            <a:pPr algn="l" marL="0" indent="0" lvl="1">
              <a:lnSpc>
                <a:spcPts val="3959"/>
              </a:lnSpc>
              <a:spcBef>
                <a:spcPct val="0"/>
              </a:spcBef>
            </a:pPr>
            <a:r>
              <a:rPr lang="en-US" sz="3299">
                <a:solidFill>
                  <a:srgbClr val="512F1C"/>
                </a:solidFill>
                <a:latin typeface="Barlow Condensed Bold"/>
              </a:rPr>
              <a:t>In 1763, Charles Townshend was appointed First Lord of Trade and George Grenville was appointed Prime Minister.</a:t>
            </a:r>
            <a:r>
              <a:rPr lang="en-US" sz="3299">
                <a:solidFill>
                  <a:srgbClr val="512F1C"/>
                </a:solidFill>
                <a:latin typeface="Barlow Condensed"/>
              </a:rPr>
              <a:t> Townshend, a specialist in American politics, advocated maintaining a </a:t>
            </a:r>
            <a:r>
              <a:rPr lang="en-US" sz="3299">
                <a:solidFill>
                  <a:srgbClr val="512F1C"/>
                </a:solidFill>
                <a:latin typeface="Barlow Condensed Bold"/>
              </a:rPr>
              <a:t>permanent army</a:t>
            </a:r>
            <a:r>
              <a:rPr lang="en-US" sz="3299">
                <a:solidFill>
                  <a:srgbClr val="512F1C"/>
                </a:solidFill>
                <a:latin typeface="Barlow Condensed"/>
              </a:rPr>
              <a:t> in America that would be </a:t>
            </a:r>
            <a:r>
              <a:rPr lang="en-US" sz="3299">
                <a:solidFill>
                  <a:srgbClr val="512F1C"/>
                </a:solidFill>
                <a:latin typeface="Barlow Condensed Bold"/>
              </a:rPr>
              <a:t>financed by taxes</a:t>
            </a:r>
            <a:r>
              <a:rPr lang="en-US" sz="3299">
                <a:solidFill>
                  <a:srgbClr val="512F1C"/>
                </a:solidFill>
                <a:latin typeface="Barlow Condensed"/>
              </a:rPr>
              <a:t> imposed by the Parliament because </a:t>
            </a:r>
            <a:r>
              <a:rPr lang="en-US" sz="3299">
                <a:solidFill>
                  <a:srgbClr val="512F1C"/>
                </a:solidFill>
                <a:latin typeface="Barlow Condensed Bold"/>
              </a:rPr>
              <a:t>he believed that the colonies should not be allowed to rule themselves.</a:t>
            </a:r>
          </a:p>
        </p:txBody>
      </p:sp>
      <p:sp>
        <p:nvSpPr>
          <p:cNvPr name="TextBox 10" id="10"/>
          <p:cNvSpPr txBox="true"/>
          <p:nvPr/>
        </p:nvSpPr>
        <p:spPr>
          <a:xfrm rot="0">
            <a:off x="8104483" y="4405004"/>
            <a:ext cx="927956" cy="533346"/>
          </a:xfrm>
          <a:prstGeom prst="rect">
            <a:avLst/>
          </a:prstGeom>
        </p:spPr>
        <p:txBody>
          <a:bodyPr anchor="t" rtlCol="false" tIns="0" lIns="0" bIns="0" rIns="0">
            <a:spAutoFit/>
          </a:bodyPr>
          <a:lstStyle/>
          <a:p>
            <a:pPr algn="ctr" marL="0" indent="0" lvl="1">
              <a:lnSpc>
                <a:spcPts val="4200"/>
              </a:lnSpc>
              <a:spcBef>
                <a:spcPct val="0"/>
              </a:spcBef>
            </a:pPr>
            <a:r>
              <a:rPr lang="en-US" sz="3500" strike="noStrike" u="none">
                <a:solidFill>
                  <a:srgbClr val="512F1C"/>
                </a:solidFill>
                <a:latin typeface="Barlow Condensed Bold"/>
              </a:rPr>
              <a:t>clues</a:t>
            </a:r>
          </a:p>
        </p:txBody>
      </p:sp>
      <p:sp>
        <p:nvSpPr>
          <p:cNvPr name="TextBox 11" id="11"/>
          <p:cNvSpPr txBox="true"/>
          <p:nvPr/>
        </p:nvSpPr>
        <p:spPr>
          <a:xfrm rot="0">
            <a:off x="1194416" y="7372675"/>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QUESTION:</a:t>
            </a:r>
          </a:p>
        </p:txBody>
      </p:sp>
      <p:sp>
        <p:nvSpPr>
          <p:cNvPr name="TextBox 12" id="12"/>
          <p:cNvSpPr txBox="true"/>
          <p:nvPr/>
        </p:nvSpPr>
        <p:spPr>
          <a:xfrm rot="0">
            <a:off x="3226706" y="7191700"/>
            <a:ext cx="4221892" cy="1552377"/>
          </a:xfrm>
          <a:prstGeom prst="rect">
            <a:avLst/>
          </a:prstGeom>
        </p:spPr>
        <p:txBody>
          <a:bodyPr anchor="t" rtlCol="false" tIns="0" lIns="0" bIns="0" rIns="0">
            <a:spAutoFit/>
          </a:bodyPr>
          <a:lstStyle/>
          <a:p>
            <a:pPr algn="l" marL="0" indent="0" lvl="1">
              <a:lnSpc>
                <a:spcPts val="4079"/>
              </a:lnSpc>
              <a:spcBef>
                <a:spcPct val="0"/>
              </a:spcBef>
            </a:pPr>
            <a:r>
              <a:rPr lang="en-US" sz="3399" u="sng">
                <a:solidFill>
                  <a:srgbClr val="512F1C"/>
                </a:solidFill>
                <a:latin typeface="Barlow Condensed"/>
              </a:rPr>
              <a:t>What</a:t>
            </a:r>
            <a:r>
              <a:rPr lang="en-US" sz="3399">
                <a:solidFill>
                  <a:srgbClr val="512F1C"/>
                </a:solidFill>
                <a:latin typeface="Barlow Condensed"/>
              </a:rPr>
              <a:t> led to the House of Commons imposing taxes on the American colony?</a:t>
            </a:r>
          </a:p>
        </p:txBody>
      </p:sp>
      <p:grpSp>
        <p:nvGrpSpPr>
          <p:cNvPr name="Group 13" id="13"/>
          <p:cNvGrpSpPr/>
          <p:nvPr/>
        </p:nvGrpSpPr>
        <p:grpSpPr>
          <a:xfrm rot="0">
            <a:off x="9775340" y="1028700"/>
            <a:ext cx="3798888" cy="1010803"/>
            <a:chOff x="0" y="0"/>
            <a:chExt cx="5065184" cy="1347737"/>
          </a:xfrm>
        </p:grpSpPr>
        <p:grpSp>
          <p:nvGrpSpPr>
            <p:cNvPr name="Group 14" id="14"/>
            <p:cNvGrpSpPr/>
            <p:nvPr/>
          </p:nvGrpSpPr>
          <p:grpSpPr>
            <a:xfrm rot="0">
              <a:off x="0" y="0"/>
              <a:ext cx="5065184" cy="1347737"/>
              <a:chOff x="0" y="0"/>
              <a:chExt cx="10501524" cy="2794231"/>
            </a:xfrm>
          </p:grpSpPr>
          <p:sp>
            <p:nvSpPr>
              <p:cNvPr name="Freeform 15" id="15"/>
              <p:cNvSpPr/>
              <p:nvPr/>
            </p:nvSpPr>
            <p:spPr>
              <a:xfrm flipH="false" flipV="false" rot="0">
                <a:off x="-19558" y="-6477"/>
                <a:ext cx="10540385" cy="2814551"/>
              </a:xfrm>
              <a:custGeom>
                <a:avLst/>
                <a:gdLst/>
                <a:ahLst/>
                <a:cxnLst/>
                <a:rect r="r" b="b" t="t" l="l"/>
                <a:pathLst>
                  <a:path h="2814551" w="10540385">
                    <a:moveTo>
                      <a:pt x="10511683" y="1495044"/>
                    </a:moveTo>
                    <a:cubicBezTo>
                      <a:pt x="10497205" y="1606781"/>
                      <a:pt x="10469646" y="1719684"/>
                      <a:pt x="10425451" y="1823570"/>
                    </a:cubicBezTo>
                    <a:cubicBezTo>
                      <a:pt x="10392812" y="1900152"/>
                      <a:pt x="10347727" y="1971525"/>
                      <a:pt x="10302133" y="2040994"/>
                    </a:cubicBezTo>
                    <a:cubicBezTo>
                      <a:pt x="10202819" y="2192505"/>
                      <a:pt x="10094869" y="2353541"/>
                      <a:pt x="9949581" y="2464666"/>
                    </a:cubicBezTo>
                    <a:cubicBezTo>
                      <a:pt x="9766067" y="2604874"/>
                      <a:pt x="9536831" y="2672311"/>
                      <a:pt x="9311406" y="2706347"/>
                    </a:cubicBezTo>
                    <a:cubicBezTo>
                      <a:pt x="9050041" y="2745844"/>
                      <a:pt x="8785373" y="2742924"/>
                      <a:pt x="8521720" y="2748893"/>
                    </a:cubicBezTo>
                    <a:cubicBezTo>
                      <a:pt x="8251211" y="2755115"/>
                      <a:pt x="7981081" y="2770990"/>
                      <a:pt x="7710953"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361423" y="7620"/>
                    </a:cubicBezTo>
                    <a:cubicBezTo>
                      <a:pt x="7843287" y="0"/>
                      <a:pt x="8168788" y="39624"/>
                      <a:pt x="8444632" y="32004"/>
                    </a:cubicBezTo>
                    <a:cubicBezTo>
                      <a:pt x="8708283" y="24765"/>
                      <a:pt x="9053089" y="42672"/>
                      <a:pt x="9315725" y="72771"/>
                    </a:cubicBezTo>
                    <a:cubicBezTo>
                      <a:pt x="9750827" y="122428"/>
                      <a:pt x="9997842" y="161163"/>
                      <a:pt x="10248920" y="540258"/>
                    </a:cubicBezTo>
                    <a:cubicBezTo>
                      <a:pt x="10312929" y="638302"/>
                      <a:pt x="10370206" y="740664"/>
                      <a:pt x="10415926" y="848614"/>
                    </a:cubicBezTo>
                    <a:cubicBezTo>
                      <a:pt x="10502158" y="1052957"/>
                      <a:pt x="10540386" y="1273937"/>
                      <a:pt x="10511683" y="1495044"/>
                    </a:cubicBezTo>
                    <a:close/>
                  </a:path>
                </a:pathLst>
              </a:custGeom>
              <a:solidFill>
                <a:srgbClr val="512F1C"/>
              </a:solidFill>
            </p:spPr>
          </p:sp>
        </p:grpSp>
        <p:sp>
          <p:nvSpPr>
            <p:cNvPr name="TextBox 16" id="16"/>
            <p:cNvSpPr txBox="true"/>
            <p:nvPr/>
          </p:nvSpPr>
          <p:spPr>
            <a:xfrm rot="0">
              <a:off x="631533" y="192364"/>
              <a:ext cx="3949975" cy="1036035"/>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5E8"/>
                  </a:solidFill>
                  <a:latin typeface="Tropikal"/>
                </a:rPr>
                <a:t>EXCERPT: </a:t>
              </a:r>
            </a:p>
          </p:txBody>
        </p:sp>
      </p:grpSp>
      <p:sp>
        <p:nvSpPr>
          <p:cNvPr name="Freeform 17" id="17"/>
          <p:cNvSpPr/>
          <p:nvPr/>
        </p:nvSpPr>
        <p:spPr>
          <a:xfrm flipH="false" flipV="true" rot="-1419706">
            <a:off x="8412256" y="3358237"/>
            <a:ext cx="1690104" cy="515482"/>
          </a:xfrm>
          <a:custGeom>
            <a:avLst/>
            <a:gdLst/>
            <a:ahLst/>
            <a:cxnLst/>
            <a:rect r="r" b="b" t="t" l="l"/>
            <a:pathLst>
              <a:path h="515482" w="1690104">
                <a:moveTo>
                  <a:pt x="0" y="515482"/>
                </a:moveTo>
                <a:lnTo>
                  <a:pt x="1690104" y="515482"/>
                </a:lnTo>
                <a:lnTo>
                  <a:pt x="1690104" y="0"/>
                </a:lnTo>
                <a:lnTo>
                  <a:pt x="0" y="0"/>
                </a:lnTo>
                <a:lnTo>
                  <a:pt x="0" y="5154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true" rot="-8181435">
            <a:off x="8324217" y="5655496"/>
            <a:ext cx="1690104" cy="515482"/>
          </a:xfrm>
          <a:custGeom>
            <a:avLst/>
            <a:gdLst/>
            <a:ahLst/>
            <a:cxnLst/>
            <a:rect r="r" b="b" t="t" l="l"/>
            <a:pathLst>
              <a:path h="515482" w="1690104">
                <a:moveTo>
                  <a:pt x="1690103" y="515481"/>
                </a:moveTo>
                <a:lnTo>
                  <a:pt x="0" y="515481"/>
                </a:lnTo>
                <a:lnTo>
                  <a:pt x="0" y="0"/>
                </a:lnTo>
                <a:lnTo>
                  <a:pt x="1690103" y="0"/>
                </a:lnTo>
                <a:lnTo>
                  <a:pt x="1690103" y="515481"/>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slow">
    <p:push dir="r"/>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DDAF"/>
        </a:solidFill>
      </p:bgPr>
    </p:bg>
    <p:spTree>
      <p:nvGrpSpPr>
        <p:cNvPr id="1" name=""/>
        <p:cNvGrpSpPr/>
        <p:nvPr/>
      </p:nvGrpSpPr>
      <p:grpSpPr>
        <a:xfrm>
          <a:off x="0" y="0"/>
          <a:ext cx="0" cy="0"/>
          <a:chOff x="0" y="0"/>
          <a:chExt cx="0" cy="0"/>
        </a:xfrm>
      </p:grpSpPr>
      <p:grpSp>
        <p:nvGrpSpPr>
          <p:cNvPr name="Group 2" id="2"/>
          <p:cNvGrpSpPr/>
          <p:nvPr/>
        </p:nvGrpSpPr>
        <p:grpSpPr>
          <a:xfrm rot="-10800000">
            <a:off x="8097103" y="-7411569"/>
            <a:ext cx="12722686" cy="25591701"/>
            <a:chOff x="0" y="0"/>
            <a:chExt cx="2094039" cy="4212162"/>
          </a:xfrm>
        </p:grpSpPr>
        <p:sp>
          <p:nvSpPr>
            <p:cNvPr name="Freeform 3" id="3"/>
            <p:cNvSpPr/>
            <p:nvPr/>
          </p:nvSpPr>
          <p:spPr>
            <a:xfrm flipH="false" flipV="false" rot="0">
              <a:off x="-9098" y="-6509"/>
              <a:ext cx="2108369" cy="4244216"/>
            </a:xfrm>
            <a:custGeom>
              <a:avLst/>
              <a:gdLst/>
              <a:ahLst/>
              <a:cxnLst/>
              <a:rect r="r" b="b" t="t" l="l"/>
              <a:pathLst>
                <a:path h="4244216" w="2108369">
                  <a:moveTo>
                    <a:pt x="63030" y="3650662"/>
                  </a:moveTo>
                  <a:cubicBezTo>
                    <a:pt x="63030" y="3650662"/>
                    <a:pt x="0" y="3404098"/>
                    <a:pt x="10218" y="1214762"/>
                  </a:cubicBezTo>
                  <a:cubicBezTo>
                    <a:pt x="18651" y="990971"/>
                    <a:pt x="65033" y="645332"/>
                    <a:pt x="65033" y="645332"/>
                  </a:cubicBezTo>
                  <a:cubicBezTo>
                    <a:pt x="82233" y="502466"/>
                    <a:pt x="56685" y="337866"/>
                    <a:pt x="181385" y="223925"/>
                  </a:cubicBezTo>
                  <a:cubicBezTo>
                    <a:pt x="346794" y="72788"/>
                    <a:pt x="621643" y="0"/>
                    <a:pt x="1215296" y="6965"/>
                  </a:cubicBezTo>
                  <a:cubicBezTo>
                    <a:pt x="1432044" y="16819"/>
                    <a:pt x="1636360" y="36481"/>
                    <a:pt x="1770548" y="101690"/>
                  </a:cubicBezTo>
                  <a:cubicBezTo>
                    <a:pt x="2026594" y="226120"/>
                    <a:pt x="2108369" y="459160"/>
                    <a:pt x="2102881" y="704684"/>
                  </a:cubicBezTo>
                  <a:cubicBezTo>
                    <a:pt x="2102881" y="704684"/>
                    <a:pt x="2059593" y="1013073"/>
                    <a:pt x="2067027" y="1248607"/>
                  </a:cubicBezTo>
                  <a:cubicBezTo>
                    <a:pt x="2074150" y="3392464"/>
                    <a:pt x="2081307" y="3588066"/>
                    <a:pt x="2081307" y="3588066"/>
                  </a:cubicBezTo>
                  <a:cubicBezTo>
                    <a:pt x="2064625" y="3803799"/>
                    <a:pt x="1949981" y="4014410"/>
                    <a:pt x="1753112" y="4126035"/>
                  </a:cubicBezTo>
                  <a:cubicBezTo>
                    <a:pt x="1602760" y="4211283"/>
                    <a:pt x="1404729" y="4226381"/>
                    <a:pt x="1106677" y="4215639"/>
                  </a:cubicBezTo>
                  <a:cubicBezTo>
                    <a:pt x="645952" y="4210362"/>
                    <a:pt x="384604" y="4244216"/>
                    <a:pt x="254278" y="4135058"/>
                  </a:cubicBezTo>
                  <a:cubicBezTo>
                    <a:pt x="145767" y="4044173"/>
                    <a:pt x="81795" y="3850861"/>
                    <a:pt x="63030" y="3650662"/>
                  </a:cubicBezTo>
                  <a:close/>
                </a:path>
              </a:pathLst>
            </a:custGeom>
            <a:solidFill>
              <a:srgbClr val="FFF5E8"/>
            </a:solidFill>
          </p:spPr>
        </p:sp>
      </p:grpSp>
      <p:grpSp>
        <p:nvGrpSpPr>
          <p:cNvPr name="Group 4" id="4"/>
          <p:cNvGrpSpPr/>
          <p:nvPr/>
        </p:nvGrpSpPr>
        <p:grpSpPr>
          <a:xfrm rot="0">
            <a:off x="9775340" y="2361921"/>
            <a:ext cx="7239632" cy="6896379"/>
            <a:chOff x="0" y="0"/>
            <a:chExt cx="7940860" cy="7564359"/>
          </a:xfrm>
        </p:grpSpPr>
        <p:sp>
          <p:nvSpPr>
            <p:cNvPr name="Freeform 5" id="5"/>
            <p:cNvSpPr/>
            <p:nvPr/>
          </p:nvSpPr>
          <p:spPr>
            <a:xfrm flipH="false" flipV="false" rot="0">
              <a:off x="0" y="-8527"/>
              <a:ext cx="7948606" cy="7577515"/>
            </a:xfrm>
            <a:custGeom>
              <a:avLst/>
              <a:gdLst/>
              <a:ahLst/>
              <a:cxnLst/>
              <a:rect r="r" b="b" t="t" l="l"/>
              <a:pathLst>
                <a:path h="7577515" w="7948606">
                  <a:moveTo>
                    <a:pt x="7939465" y="2240849"/>
                  </a:moveTo>
                  <a:lnTo>
                    <a:pt x="7939465" y="2240975"/>
                  </a:lnTo>
                  <a:cubicBezTo>
                    <a:pt x="7939465" y="6773594"/>
                    <a:pt x="7672788" y="7194880"/>
                    <a:pt x="7065695" y="7270022"/>
                  </a:cubicBezTo>
                  <a:cubicBezTo>
                    <a:pt x="7027652" y="7302045"/>
                    <a:pt x="6957586" y="7358114"/>
                    <a:pt x="6876309" y="7409102"/>
                  </a:cubicBezTo>
                  <a:cubicBezTo>
                    <a:pt x="6736914" y="7496549"/>
                    <a:pt x="6665858" y="7537917"/>
                    <a:pt x="6613880" y="7570402"/>
                  </a:cubicBezTo>
                  <a:cubicBezTo>
                    <a:pt x="6602499" y="7577515"/>
                    <a:pt x="6587961" y="7568412"/>
                    <a:pt x="6589365" y="7555063"/>
                  </a:cubicBezTo>
                  <a:lnTo>
                    <a:pt x="6622979" y="7289657"/>
                  </a:lnTo>
                  <a:cubicBezTo>
                    <a:pt x="6478682" y="7292999"/>
                    <a:pt x="6306295" y="7295109"/>
                    <a:pt x="6127368" y="7293082"/>
                  </a:cubicBezTo>
                  <a:cubicBezTo>
                    <a:pt x="5745642" y="7288755"/>
                    <a:pt x="1057072" y="7273108"/>
                    <a:pt x="1057072" y="7273108"/>
                  </a:cubicBezTo>
                  <a:cubicBezTo>
                    <a:pt x="812930" y="7255440"/>
                    <a:pt x="565144" y="7221477"/>
                    <a:pt x="398404" y="7105123"/>
                  </a:cubicBezTo>
                  <a:cubicBezTo>
                    <a:pt x="120505" y="6911199"/>
                    <a:pt x="0" y="6556142"/>
                    <a:pt x="0" y="2240975"/>
                  </a:cubicBezTo>
                  <a:lnTo>
                    <a:pt x="0" y="2240849"/>
                  </a:lnTo>
                  <a:cubicBezTo>
                    <a:pt x="8537" y="880862"/>
                    <a:pt x="34263" y="622606"/>
                    <a:pt x="140291" y="451518"/>
                  </a:cubicBezTo>
                  <a:cubicBezTo>
                    <a:pt x="342602" y="125060"/>
                    <a:pt x="736658" y="15348"/>
                    <a:pt x="2943339" y="15348"/>
                  </a:cubicBezTo>
                  <a:cubicBezTo>
                    <a:pt x="2943339" y="15348"/>
                    <a:pt x="5585475" y="31363"/>
                    <a:pt x="5986614" y="15348"/>
                  </a:cubicBezTo>
                  <a:cubicBezTo>
                    <a:pt x="6371027" y="0"/>
                    <a:pt x="6834954" y="15348"/>
                    <a:pt x="6834954" y="15348"/>
                  </a:cubicBezTo>
                  <a:cubicBezTo>
                    <a:pt x="7203260" y="30308"/>
                    <a:pt x="7566575" y="168970"/>
                    <a:pt x="7764314" y="414132"/>
                  </a:cubicBezTo>
                  <a:cubicBezTo>
                    <a:pt x="7915332" y="601366"/>
                    <a:pt x="7948606" y="850716"/>
                    <a:pt x="7939465" y="2240849"/>
                  </a:cubicBezTo>
                  <a:close/>
                </a:path>
              </a:pathLst>
            </a:custGeom>
            <a:solidFill>
              <a:srgbClr val="F8DDAF"/>
            </a:solidFill>
          </p:spPr>
        </p:sp>
      </p:grpSp>
      <p:sp>
        <p:nvSpPr>
          <p:cNvPr name="TextBox 6" id="6"/>
          <p:cNvSpPr txBox="true"/>
          <p:nvPr/>
        </p:nvSpPr>
        <p:spPr>
          <a:xfrm rot="0">
            <a:off x="10531594" y="3092169"/>
            <a:ext cx="6085268" cy="4962195"/>
          </a:xfrm>
          <a:prstGeom prst="rect">
            <a:avLst/>
          </a:prstGeom>
        </p:spPr>
        <p:txBody>
          <a:bodyPr anchor="t" rtlCol="false" tIns="0" lIns="0" bIns="0" rIns="0">
            <a:spAutoFit/>
          </a:bodyPr>
          <a:lstStyle/>
          <a:p>
            <a:pPr algn="l" marL="0" indent="0" lvl="1">
              <a:lnSpc>
                <a:spcPts val="3959"/>
              </a:lnSpc>
              <a:spcBef>
                <a:spcPct val="0"/>
              </a:spcBef>
            </a:pPr>
            <a:r>
              <a:rPr lang="en-US" sz="3299">
                <a:solidFill>
                  <a:srgbClr val="512F1C"/>
                </a:solidFill>
                <a:latin typeface="Barlow Condensed Bold"/>
              </a:rPr>
              <a:t>In 1763, Charles Townshend was appointed First Lord of Trade and George Grenville was appointed Prime Minister.</a:t>
            </a:r>
            <a:r>
              <a:rPr lang="en-US" sz="3299">
                <a:solidFill>
                  <a:srgbClr val="512F1C"/>
                </a:solidFill>
                <a:latin typeface="Barlow Condensed"/>
              </a:rPr>
              <a:t> Townshend, a specialist in American politics, advocated maintaining a </a:t>
            </a:r>
            <a:r>
              <a:rPr lang="en-US" sz="3299">
                <a:solidFill>
                  <a:srgbClr val="512F1C"/>
                </a:solidFill>
                <a:latin typeface="Barlow Condensed Bold"/>
              </a:rPr>
              <a:t>permanent army</a:t>
            </a:r>
            <a:r>
              <a:rPr lang="en-US" sz="3299">
                <a:solidFill>
                  <a:srgbClr val="512F1C"/>
                </a:solidFill>
                <a:latin typeface="Barlow Condensed"/>
              </a:rPr>
              <a:t> in America that would be </a:t>
            </a:r>
            <a:r>
              <a:rPr lang="en-US" sz="3299">
                <a:solidFill>
                  <a:srgbClr val="512F1C"/>
                </a:solidFill>
                <a:latin typeface="Barlow Condensed Bold"/>
              </a:rPr>
              <a:t>financed by taxes</a:t>
            </a:r>
            <a:r>
              <a:rPr lang="en-US" sz="3299">
                <a:solidFill>
                  <a:srgbClr val="512F1C"/>
                </a:solidFill>
                <a:latin typeface="Barlow Condensed"/>
              </a:rPr>
              <a:t> imposed by the Parliament because </a:t>
            </a:r>
            <a:r>
              <a:rPr lang="en-US" sz="3299">
                <a:solidFill>
                  <a:srgbClr val="512F1C"/>
                </a:solidFill>
                <a:latin typeface="Barlow Condensed Bold"/>
              </a:rPr>
              <a:t>he believed that the colonies should not be allowed to rule themselves.</a:t>
            </a:r>
          </a:p>
        </p:txBody>
      </p:sp>
      <p:sp>
        <p:nvSpPr>
          <p:cNvPr name="TextBox 7" id="7"/>
          <p:cNvSpPr txBox="true"/>
          <p:nvPr/>
        </p:nvSpPr>
        <p:spPr>
          <a:xfrm rot="0">
            <a:off x="1026915" y="5903712"/>
            <a:ext cx="5515524" cy="3095228"/>
          </a:xfrm>
          <a:prstGeom prst="rect">
            <a:avLst/>
          </a:prstGeom>
        </p:spPr>
        <p:txBody>
          <a:bodyPr anchor="t" rtlCol="false" tIns="0" lIns="0" bIns="0" rIns="0">
            <a:spAutoFit/>
          </a:bodyPr>
          <a:lstStyle/>
          <a:p>
            <a:pPr algn="l" marL="0" indent="0" lvl="1">
              <a:lnSpc>
                <a:spcPts val="4079"/>
              </a:lnSpc>
              <a:spcBef>
                <a:spcPct val="0"/>
              </a:spcBef>
            </a:pPr>
            <a:r>
              <a:rPr lang="en-US" sz="3399">
                <a:solidFill>
                  <a:srgbClr val="512F1C"/>
                </a:solidFill>
                <a:latin typeface="Barlow Condensed"/>
              </a:rPr>
              <a:t>In 1763, Townshend and Grenville came into power. Grenville believed an army in America had to be financed by taxes decided by the Parliament as colonies should not rule themselves.</a:t>
            </a:r>
          </a:p>
        </p:txBody>
      </p:sp>
      <p:sp>
        <p:nvSpPr>
          <p:cNvPr name="TextBox 8" id="8"/>
          <p:cNvSpPr txBox="true"/>
          <p:nvPr/>
        </p:nvSpPr>
        <p:spPr>
          <a:xfrm rot="0">
            <a:off x="1215627" y="4891115"/>
            <a:ext cx="2831986" cy="495246"/>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SAMPLE ANSWER:</a:t>
            </a:r>
          </a:p>
        </p:txBody>
      </p:sp>
      <p:sp>
        <p:nvSpPr>
          <p:cNvPr name="TextBox 9" id="9"/>
          <p:cNvSpPr txBox="true"/>
          <p:nvPr/>
        </p:nvSpPr>
        <p:spPr>
          <a:xfrm rot="0">
            <a:off x="1026915" y="2063601"/>
            <a:ext cx="3214094" cy="2066660"/>
          </a:xfrm>
          <a:prstGeom prst="rect">
            <a:avLst/>
          </a:prstGeom>
        </p:spPr>
        <p:txBody>
          <a:bodyPr anchor="t" rtlCol="false" tIns="0" lIns="0" bIns="0" rIns="0">
            <a:spAutoFit/>
          </a:bodyPr>
          <a:lstStyle/>
          <a:p>
            <a:pPr algn="l" marL="0" indent="0" lvl="1">
              <a:lnSpc>
                <a:spcPts val="4079"/>
              </a:lnSpc>
              <a:spcBef>
                <a:spcPct val="0"/>
              </a:spcBef>
            </a:pPr>
            <a:r>
              <a:rPr lang="en-US" sz="3399" u="sng">
                <a:solidFill>
                  <a:srgbClr val="512F1C"/>
                </a:solidFill>
                <a:latin typeface="Barlow Condensed"/>
              </a:rPr>
              <a:t>What</a:t>
            </a:r>
            <a:r>
              <a:rPr lang="en-US" sz="3399">
                <a:solidFill>
                  <a:srgbClr val="512F1C"/>
                </a:solidFill>
                <a:latin typeface="Barlow Condensed"/>
              </a:rPr>
              <a:t> led to the House of Commons imposing taxes on the American colony?</a:t>
            </a:r>
          </a:p>
        </p:txBody>
      </p:sp>
      <p:sp>
        <p:nvSpPr>
          <p:cNvPr name="TextBox 10" id="10"/>
          <p:cNvSpPr txBox="true"/>
          <p:nvPr/>
        </p:nvSpPr>
        <p:spPr>
          <a:xfrm rot="0">
            <a:off x="1188840" y="1269295"/>
            <a:ext cx="1870365" cy="495300"/>
          </a:xfrm>
          <a:prstGeom prst="rect">
            <a:avLst/>
          </a:prstGeom>
        </p:spPr>
        <p:txBody>
          <a:bodyPr anchor="t" rtlCol="false" tIns="0" lIns="0" bIns="0" rIns="0">
            <a:spAutoFit/>
          </a:bodyPr>
          <a:lstStyle/>
          <a:p>
            <a:pPr algn="l" marL="0" indent="0" lvl="1">
              <a:lnSpc>
                <a:spcPts val="3839"/>
              </a:lnSpc>
              <a:spcBef>
                <a:spcPct val="0"/>
              </a:spcBef>
            </a:pPr>
            <a:r>
              <a:rPr lang="en-US" sz="3199">
                <a:solidFill>
                  <a:srgbClr val="FFF5E8"/>
                </a:solidFill>
                <a:latin typeface="Barlow Condensed Bold"/>
              </a:rPr>
              <a:t>QUESTION:</a:t>
            </a:r>
          </a:p>
        </p:txBody>
      </p:sp>
      <p:grpSp>
        <p:nvGrpSpPr>
          <p:cNvPr name="Group 11" id="11"/>
          <p:cNvGrpSpPr/>
          <p:nvPr/>
        </p:nvGrpSpPr>
        <p:grpSpPr>
          <a:xfrm rot="0">
            <a:off x="9775340" y="1028700"/>
            <a:ext cx="3798888" cy="1010803"/>
            <a:chOff x="0" y="0"/>
            <a:chExt cx="5065184" cy="1347737"/>
          </a:xfrm>
        </p:grpSpPr>
        <p:grpSp>
          <p:nvGrpSpPr>
            <p:cNvPr name="Group 12" id="12"/>
            <p:cNvGrpSpPr/>
            <p:nvPr/>
          </p:nvGrpSpPr>
          <p:grpSpPr>
            <a:xfrm rot="0">
              <a:off x="0" y="0"/>
              <a:ext cx="5065184" cy="1347737"/>
              <a:chOff x="0" y="0"/>
              <a:chExt cx="10501524" cy="2794231"/>
            </a:xfrm>
          </p:grpSpPr>
          <p:sp>
            <p:nvSpPr>
              <p:cNvPr name="Freeform 13" id="13"/>
              <p:cNvSpPr/>
              <p:nvPr/>
            </p:nvSpPr>
            <p:spPr>
              <a:xfrm flipH="false" flipV="false" rot="0">
                <a:off x="-19558" y="-6477"/>
                <a:ext cx="10540385" cy="2814551"/>
              </a:xfrm>
              <a:custGeom>
                <a:avLst/>
                <a:gdLst/>
                <a:ahLst/>
                <a:cxnLst/>
                <a:rect r="r" b="b" t="t" l="l"/>
                <a:pathLst>
                  <a:path h="2814551" w="10540385">
                    <a:moveTo>
                      <a:pt x="10511683" y="1495044"/>
                    </a:moveTo>
                    <a:cubicBezTo>
                      <a:pt x="10497205" y="1606781"/>
                      <a:pt x="10469646" y="1719684"/>
                      <a:pt x="10425451" y="1823570"/>
                    </a:cubicBezTo>
                    <a:cubicBezTo>
                      <a:pt x="10392812" y="1900152"/>
                      <a:pt x="10347727" y="1971525"/>
                      <a:pt x="10302133" y="2040994"/>
                    </a:cubicBezTo>
                    <a:cubicBezTo>
                      <a:pt x="10202819" y="2192505"/>
                      <a:pt x="10094869" y="2353541"/>
                      <a:pt x="9949581" y="2464666"/>
                    </a:cubicBezTo>
                    <a:cubicBezTo>
                      <a:pt x="9766067" y="2604874"/>
                      <a:pt x="9536831" y="2672311"/>
                      <a:pt x="9311406" y="2706347"/>
                    </a:cubicBezTo>
                    <a:cubicBezTo>
                      <a:pt x="9050041" y="2745844"/>
                      <a:pt x="8785373" y="2742924"/>
                      <a:pt x="8521720" y="2748893"/>
                    </a:cubicBezTo>
                    <a:cubicBezTo>
                      <a:pt x="8251211" y="2755115"/>
                      <a:pt x="7981081" y="2770990"/>
                      <a:pt x="7710953" y="2785596"/>
                    </a:cubicBezTo>
                    <a:cubicBezTo>
                      <a:pt x="2582291" y="2814552"/>
                      <a:pt x="1825117" y="2805153"/>
                      <a:pt x="1292479" y="2734922"/>
                    </a:cubicBezTo>
                    <a:cubicBezTo>
                      <a:pt x="841502" y="2675486"/>
                      <a:pt x="587502" y="2565124"/>
                      <a:pt x="286639" y="2203300"/>
                    </a:cubicBezTo>
                    <a:cubicBezTo>
                      <a:pt x="151130" y="2040359"/>
                      <a:pt x="54610" y="1843890"/>
                      <a:pt x="28702" y="1632308"/>
                    </a:cubicBezTo>
                    <a:cubicBezTo>
                      <a:pt x="0" y="1398200"/>
                      <a:pt x="39751" y="1080262"/>
                      <a:pt x="154559" y="878713"/>
                    </a:cubicBezTo>
                    <a:cubicBezTo>
                      <a:pt x="272288" y="671830"/>
                      <a:pt x="363347" y="509524"/>
                      <a:pt x="561594" y="374015"/>
                    </a:cubicBezTo>
                    <a:cubicBezTo>
                      <a:pt x="763397" y="235966"/>
                      <a:pt x="1094105" y="214757"/>
                      <a:pt x="1329309" y="154559"/>
                    </a:cubicBezTo>
                    <a:cubicBezTo>
                      <a:pt x="1393698" y="138049"/>
                      <a:pt x="1458595" y="123444"/>
                      <a:pt x="1523746" y="110363"/>
                    </a:cubicBezTo>
                    <a:cubicBezTo>
                      <a:pt x="1588770" y="97409"/>
                      <a:pt x="1772793" y="54610"/>
                      <a:pt x="1838960" y="50165"/>
                    </a:cubicBezTo>
                    <a:cubicBezTo>
                      <a:pt x="2134743" y="30353"/>
                      <a:pt x="2061083" y="46609"/>
                      <a:pt x="2189734" y="32004"/>
                    </a:cubicBezTo>
                    <a:cubicBezTo>
                      <a:pt x="2456053" y="1524"/>
                      <a:pt x="2705735" y="14986"/>
                      <a:pt x="5361423" y="7620"/>
                    </a:cubicBezTo>
                    <a:cubicBezTo>
                      <a:pt x="7843287" y="0"/>
                      <a:pt x="8168788" y="39624"/>
                      <a:pt x="8444632" y="32004"/>
                    </a:cubicBezTo>
                    <a:cubicBezTo>
                      <a:pt x="8708283" y="24765"/>
                      <a:pt x="9053089" y="42672"/>
                      <a:pt x="9315725" y="72771"/>
                    </a:cubicBezTo>
                    <a:cubicBezTo>
                      <a:pt x="9750827" y="122428"/>
                      <a:pt x="9997842" y="161163"/>
                      <a:pt x="10248920" y="540258"/>
                    </a:cubicBezTo>
                    <a:cubicBezTo>
                      <a:pt x="10312929" y="638302"/>
                      <a:pt x="10370206" y="740664"/>
                      <a:pt x="10415926" y="848614"/>
                    </a:cubicBezTo>
                    <a:cubicBezTo>
                      <a:pt x="10502158" y="1052957"/>
                      <a:pt x="10540386" y="1273937"/>
                      <a:pt x="10511683" y="1495044"/>
                    </a:cubicBezTo>
                    <a:close/>
                  </a:path>
                </a:pathLst>
              </a:custGeom>
              <a:solidFill>
                <a:srgbClr val="512F1C"/>
              </a:solidFill>
            </p:spPr>
          </p:sp>
        </p:grpSp>
        <p:sp>
          <p:nvSpPr>
            <p:cNvPr name="TextBox 14" id="14"/>
            <p:cNvSpPr txBox="true"/>
            <p:nvPr/>
          </p:nvSpPr>
          <p:spPr>
            <a:xfrm rot="0">
              <a:off x="631533" y="192364"/>
              <a:ext cx="3949975" cy="1036035"/>
            </a:xfrm>
            <a:prstGeom prst="rect">
              <a:avLst/>
            </a:prstGeom>
          </p:spPr>
          <p:txBody>
            <a:bodyPr anchor="t" rtlCol="false" tIns="0" lIns="0" bIns="0" rIns="0">
              <a:spAutoFit/>
            </a:bodyPr>
            <a:lstStyle/>
            <a:p>
              <a:pPr algn="l" marL="0" indent="0" lvl="0">
                <a:lnSpc>
                  <a:spcPts val="4999"/>
                </a:lnSpc>
                <a:spcBef>
                  <a:spcPct val="0"/>
                </a:spcBef>
              </a:pPr>
              <a:r>
                <a:rPr lang="en-US" sz="4999">
                  <a:solidFill>
                    <a:srgbClr val="FFF5E8"/>
                  </a:solidFill>
                  <a:latin typeface="Tropikal"/>
                </a:rPr>
                <a:t>EXCERPT: </a:t>
              </a:r>
            </a:p>
          </p:txBody>
        </p:sp>
      </p:grpSp>
      <p:sp>
        <p:nvSpPr>
          <p:cNvPr name="TextBox 15" id="15"/>
          <p:cNvSpPr txBox="true"/>
          <p:nvPr/>
        </p:nvSpPr>
        <p:spPr>
          <a:xfrm rot="0">
            <a:off x="8104483" y="4405004"/>
            <a:ext cx="927956" cy="533346"/>
          </a:xfrm>
          <a:prstGeom prst="rect">
            <a:avLst/>
          </a:prstGeom>
        </p:spPr>
        <p:txBody>
          <a:bodyPr anchor="t" rtlCol="false" tIns="0" lIns="0" bIns="0" rIns="0">
            <a:spAutoFit/>
          </a:bodyPr>
          <a:lstStyle/>
          <a:p>
            <a:pPr algn="ctr" marL="0" indent="0" lvl="1">
              <a:lnSpc>
                <a:spcPts val="4200"/>
              </a:lnSpc>
              <a:spcBef>
                <a:spcPct val="0"/>
              </a:spcBef>
            </a:pPr>
            <a:r>
              <a:rPr lang="en-US" sz="3500" strike="noStrike" u="none">
                <a:solidFill>
                  <a:srgbClr val="512F1C"/>
                </a:solidFill>
                <a:latin typeface="Barlow Condensed Bold"/>
              </a:rPr>
              <a:t>clues</a:t>
            </a:r>
          </a:p>
        </p:txBody>
      </p:sp>
      <p:sp>
        <p:nvSpPr>
          <p:cNvPr name="Freeform 16" id="16"/>
          <p:cNvSpPr/>
          <p:nvPr/>
        </p:nvSpPr>
        <p:spPr>
          <a:xfrm flipH="false" flipV="true" rot="-1419706">
            <a:off x="8412256" y="3358237"/>
            <a:ext cx="1690104" cy="515482"/>
          </a:xfrm>
          <a:custGeom>
            <a:avLst/>
            <a:gdLst/>
            <a:ahLst/>
            <a:cxnLst/>
            <a:rect r="r" b="b" t="t" l="l"/>
            <a:pathLst>
              <a:path h="515482" w="1690104">
                <a:moveTo>
                  <a:pt x="0" y="515482"/>
                </a:moveTo>
                <a:lnTo>
                  <a:pt x="1690104" y="515482"/>
                </a:lnTo>
                <a:lnTo>
                  <a:pt x="1690104" y="0"/>
                </a:lnTo>
                <a:lnTo>
                  <a:pt x="0" y="0"/>
                </a:lnTo>
                <a:lnTo>
                  <a:pt x="0" y="5154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true" flipV="true" rot="-8181435">
            <a:off x="8324217" y="5655496"/>
            <a:ext cx="1690104" cy="515482"/>
          </a:xfrm>
          <a:custGeom>
            <a:avLst/>
            <a:gdLst/>
            <a:ahLst/>
            <a:cxnLst/>
            <a:rect r="r" b="b" t="t" l="l"/>
            <a:pathLst>
              <a:path h="515482" w="1690104">
                <a:moveTo>
                  <a:pt x="1690103" y="515481"/>
                </a:moveTo>
                <a:lnTo>
                  <a:pt x="0" y="515481"/>
                </a:lnTo>
                <a:lnTo>
                  <a:pt x="0" y="0"/>
                </a:lnTo>
                <a:lnTo>
                  <a:pt x="1690103" y="0"/>
                </a:lnTo>
                <a:lnTo>
                  <a:pt x="1690103" y="5154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1328260">
            <a:off x="5451769" y="2208249"/>
            <a:ext cx="1777926" cy="2116579"/>
          </a:xfrm>
          <a:custGeom>
            <a:avLst/>
            <a:gdLst/>
            <a:ahLst/>
            <a:cxnLst/>
            <a:rect r="r" b="b" t="t" l="l"/>
            <a:pathLst>
              <a:path h="2116579" w="1777926">
                <a:moveTo>
                  <a:pt x="0" y="0"/>
                </a:moveTo>
                <a:lnTo>
                  <a:pt x="1777926" y="0"/>
                </a:lnTo>
                <a:lnTo>
                  <a:pt x="1777926" y="2116579"/>
                </a:lnTo>
                <a:lnTo>
                  <a:pt x="0" y="21165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true" flipV="false" rot="1034647">
            <a:off x="4426204" y="3039855"/>
            <a:ext cx="1384600" cy="1459394"/>
          </a:xfrm>
          <a:custGeom>
            <a:avLst/>
            <a:gdLst/>
            <a:ahLst/>
            <a:cxnLst/>
            <a:rect r="r" b="b" t="t" l="l"/>
            <a:pathLst>
              <a:path h="1459394" w="1384600">
                <a:moveTo>
                  <a:pt x="1384600" y="0"/>
                </a:moveTo>
                <a:lnTo>
                  <a:pt x="0" y="0"/>
                </a:lnTo>
                <a:lnTo>
                  <a:pt x="0" y="1459394"/>
                </a:lnTo>
                <a:lnTo>
                  <a:pt x="1384600" y="1459394"/>
                </a:lnTo>
                <a:lnTo>
                  <a:pt x="138460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push dir="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DAF1V97pfdQ</dc:identifier>
  <dcterms:modified xsi:type="dcterms:W3CDTF">2011-08-01T06:04:30Z</dcterms:modified>
  <cp:revision>1</cp:revision>
  <dc:title>Dân chủ xã hội chủ nghĩa và nhà nước pháp quyền xã hội chủ nghĩa ở việt nam</dc:title>
</cp:coreProperties>
</file>